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tif" ContentType="image/t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28"/>
  </p:notesMasterIdLst>
  <p:sldIdLst>
    <p:sldId id="256" r:id="rId3"/>
    <p:sldId id="266" r:id="rId4"/>
    <p:sldId id="292" r:id="rId5"/>
    <p:sldId id="257" r:id="rId6"/>
    <p:sldId id="262" r:id="rId7"/>
    <p:sldId id="276" r:id="rId8"/>
    <p:sldId id="286" r:id="rId9"/>
    <p:sldId id="259" r:id="rId10"/>
    <p:sldId id="261" r:id="rId11"/>
    <p:sldId id="278" r:id="rId12"/>
    <p:sldId id="258" r:id="rId13"/>
    <p:sldId id="277" r:id="rId14"/>
    <p:sldId id="282" r:id="rId15"/>
    <p:sldId id="263" r:id="rId16"/>
    <p:sldId id="279" r:id="rId17"/>
    <p:sldId id="264" r:id="rId18"/>
    <p:sldId id="291" r:id="rId19"/>
    <p:sldId id="284" r:id="rId20"/>
    <p:sldId id="285" r:id="rId21"/>
    <p:sldId id="267" r:id="rId22"/>
    <p:sldId id="270" r:id="rId23"/>
    <p:sldId id="272" r:id="rId24"/>
    <p:sldId id="273" r:id="rId25"/>
    <p:sldId id="293" r:id="rId26"/>
    <p:sldId id="29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799" autoAdjust="0"/>
  </p:normalViewPr>
  <p:slideViewPr>
    <p:cSldViewPr snapToGrid="0">
      <p:cViewPr>
        <p:scale>
          <a:sx n="91" d="100"/>
          <a:sy n="91" d="100"/>
        </p:scale>
        <p:origin x="-1123" y="-2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F255-5B29-4619-ABF7-E7AAD6C36657}" type="datetimeFigureOut">
              <a:rPr lang="en-US" smtClean="0"/>
              <a:t>12/31/2015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D5F04-FEE0-40CF-A294-F27CE6E8B87C}" type="slidenum">
              <a:rPr lang="en-US" smtClean="0"/>
              <a:t>‹#›</a:t>
            </a:fld>
            <a:endParaRPr lang="en-US"/>
          </a:p>
        </p:txBody>
      </p:sp>
    </p:spTree>
    <p:extLst>
      <p:ext uri="{BB962C8B-B14F-4D97-AF65-F5344CB8AC3E}">
        <p14:creationId xmlns:p14="http://schemas.microsoft.com/office/powerpoint/2010/main" val="1559905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a:t>
            </a:fld>
            <a:endParaRPr lang="en-US" dirty="0"/>
          </a:p>
        </p:txBody>
      </p:sp>
    </p:spTree>
    <p:extLst>
      <p:ext uri="{BB962C8B-B14F-4D97-AF65-F5344CB8AC3E}">
        <p14:creationId xmlns:p14="http://schemas.microsoft.com/office/powerpoint/2010/main" val="1701942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11</a:t>
            </a:fld>
            <a:endParaRPr lang="en-US"/>
          </a:p>
        </p:txBody>
      </p:sp>
    </p:spTree>
    <p:extLst>
      <p:ext uri="{BB962C8B-B14F-4D97-AF65-F5344CB8AC3E}">
        <p14:creationId xmlns:p14="http://schemas.microsoft.com/office/powerpoint/2010/main" val="1058579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To what</a:t>
            </a:r>
            <a:r>
              <a:rPr lang="en-US" baseline="0" dirty="0" smtClean="0"/>
              <a:t> extent will you go to offer </a:t>
            </a:r>
            <a:r>
              <a:rPr lang="en-US" baseline="0" dirty="0" err="1" smtClean="0"/>
              <a:t>salat</a:t>
            </a:r>
            <a:r>
              <a:rPr lang="en-US" baseline="0" dirty="0" smtClean="0"/>
              <a:t> in congregation? </a:t>
            </a:r>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12</a:t>
            </a:fld>
            <a:endParaRPr lang="en-US"/>
          </a:p>
        </p:txBody>
      </p:sp>
    </p:spTree>
    <p:extLst>
      <p:ext uri="{BB962C8B-B14F-4D97-AF65-F5344CB8AC3E}">
        <p14:creationId xmlns:p14="http://schemas.microsoft.com/office/powerpoint/2010/main" val="1616209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14</a:t>
            </a:fld>
            <a:endParaRPr lang="en-US"/>
          </a:p>
        </p:txBody>
      </p:sp>
    </p:spTree>
    <p:extLst>
      <p:ext uri="{BB962C8B-B14F-4D97-AF65-F5344CB8AC3E}">
        <p14:creationId xmlns:p14="http://schemas.microsoft.com/office/powerpoint/2010/main" val="3076157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15</a:t>
            </a:fld>
            <a:endParaRPr lang="en-US"/>
          </a:p>
        </p:txBody>
      </p:sp>
    </p:spTree>
    <p:extLst>
      <p:ext uri="{BB962C8B-B14F-4D97-AF65-F5344CB8AC3E}">
        <p14:creationId xmlns:p14="http://schemas.microsoft.com/office/powerpoint/2010/main" val="1225723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17</a:t>
            </a:fld>
            <a:endParaRPr lang="en-US"/>
          </a:p>
        </p:txBody>
      </p:sp>
    </p:spTree>
    <p:extLst>
      <p:ext uri="{BB962C8B-B14F-4D97-AF65-F5344CB8AC3E}">
        <p14:creationId xmlns:p14="http://schemas.microsoft.com/office/powerpoint/2010/main" val="3913231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18</a:t>
            </a:fld>
            <a:endParaRPr lang="en-US"/>
          </a:p>
        </p:txBody>
      </p:sp>
    </p:spTree>
    <p:extLst>
      <p:ext uri="{BB962C8B-B14F-4D97-AF65-F5344CB8AC3E}">
        <p14:creationId xmlns:p14="http://schemas.microsoft.com/office/powerpoint/2010/main" val="3499906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19</a:t>
            </a:fld>
            <a:endParaRPr lang="en-US"/>
          </a:p>
        </p:txBody>
      </p:sp>
    </p:spTree>
    <p:extLst>
      <p:ext uri="{BB962C8B-B14F-4D97-AF65-F5344CB8AC3E}">
        <p14:creationId xmlns:p14="http://schemas.microsoft.com/office/powerpoint/2010/main" val="249745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a:t>
            </a:fld>
            <a:endParaRPr lang="en-US"/>
          </a:p>
        </p:txBody>
      </p:sp>
    </p:spTree>
    <p:extLst>
      <p:ext uri="{BB962C8B-B14F-4D97-AF65-F5344CB8AC3E}">
        <p14:creationId xmlns:p14="http://schemas.microsoft.com/office/powerpoint/2010/main" val="320735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Need original image from spiritual</a:t>
            </a:r>
            <a:r>
              <a:rPr lang="en-US" baseline="0" dirty="0" smtClean="0"/>
              <a:t>fitness.us</a:t>
            </a:r>
          </a:p>
          <a:p>
            <a:r>
              <a:rPr lang="en-US" baseline="0" dirty="0" smtClean="0"/>
              <a:t>Purposefully not mentioning anything about congregational </a:t>
            </a:r>
            <a:r>
              <a:rPr lang="en-US" baseline="0" dirty="0" err="1" smtClean="0"/>
              <a:t>salat</a:t>
            </a:r>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4</a:t>
            </a:fld>
            <a:endParaRPr lang="en-US"/>
          </a:p>
        </p:txBody>
      </p:sp>
    </p:spTree>
    <p:extLst>
      <p:ext uri="{BB962C8B-B14F-4D97-AF65-F5344CB8AC3E}">
        <p14:creationId xmlns:p14="http://schemas.microsoft.com/office/powerpoint/2010/main" val="148552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5</a:t>
            </a:fld>
            <a:endParaRPr lang="en-US"/>
          </a:p>
        </p:txBody>
      </p:sp>
    </p:spTree>
    <p:extLst>
      <p:ext uri="{BB962C8B-B14F-4D97-AF65-F5344CB8AC3E}">
        <p14:creationId xmlns:p14="http://schemas.microsoft.com/office/powerpoint/2010/main" val="346061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6</a:t>
            </a:fld>
            <a:endParaRPr lang="en-US"/>
          </a:p>
        </p:txBody>
      </p:sp>
    </p:spTree>
    <p:extLst>
      <p:ext uri="{BB962C8B-B14F-4D97-AF65-F5344CB8AC3E}">
        <p14:creationId xmlns:p14="http://schemas.microsoft.com/office/powerpoint/2010/main" val="255100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7</a:t>
            </a:fld>
            <a:endParaRPr lang="en-US"/>
          </a:p>
        </p:txBody>
      </p:sp>
    </p:spTree>
    <p:extLst>
      <p:ext uri="{BB962C8B-B14F-4D97-AF65-F5344CB8AC3E}">
        <p14:creationId xmlns:p14="http://schemas.microsoft.com/office/powerpoint/2010/main" val="201465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8</a:t>
            </a:fld>
            <a:endParaRPr lang="en-US"/>
          </a:p>
        </p:txBody>
      </p:sp>
    </p:spTree>
    <p:extLst>
      <p:ext uri="{BB962C8B-B14F-4D97-AF65-F5344CB8AC3E}">
        <p14:creationId xmlns:p14="http://schemas.microsoft.com/office/powerpoint/2010/main" val="346464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Options</a:t>
            </a:r>
            <a:r>
              <a:rPr lang="en-US" baseline="0" dirty="0" smtClean="0"/>
              <a:t> are meant to introduce the idea of offering </a:t>
            </a:r>
            <a:r>
              <a:rPr lang="en-US" baseline="0" dirty="0" err="1" smtClean="0"/>
              <a:t>salat</a:t>
            </a:r>
            <a:r>
              <a:rPr lang="en-US" baseline="0" dirty="0" smtClean="0"/>
              <a:t> in congregation.</a:t>
            </a:r>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9</a:t>
            </a:fld>
            <a:endParaRPr lang="en-US"/>
          </a:p>
        </p:txBody>
      </p:sp>
    </p:spTree>
    <p:extLst>
      <p:ext uri="{BB962C8B-B14F-4D97-AF65-F5344CB8AC3E}">
        <p14:creationId xmlns:p14="http://schemas.microsoft.com/office/powerpoint/2010/main" val="224522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10</a:t>
            </a:fld>
            <a:endParaRPr lang="en-US"/>
          </a:p>
        </p:txBody>
      </p:sp>
    </p:spTree>
    <p:extLst>
      <p:ext uri="{BB962C8B-B14F-4D97-AF65-F5344CB8AC3E}">
        <p14:creationId xmlns:p14="http://schemas.microsoft.com/office/powerpoint/2010/main" val="391323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Photo - Horizontal">
    <p:spTree>
      <p:nvGrpSpPr>
        <p:cNvPr id="1" name=""/>
        <p:cNvGrpSpPr/>
        <p:nvPr/>
      </p:nvGrpSpPr>
      <p:grpSpPr>
        <a:xfrm>
          <a:off x="0" y="0"/>
          <a:ext cx="0" cy="0"/>
          <a:chOff x="0" y="0"/>
          <a:chExt cx="0" cy="0"/>
        </a:xfrm>
      </p:grpSpPr>
      <p:sp>
        <p:nvSpPr>
          <p:cNvPr id="11" name="Shape 11"/>
          <p:cNvSpPr>
            <a:spLocks noGrp="1"/>
          </p:cNvSpPr>
          <p:nvPr>
            <p:ph type="pic" sz="half" idx="13"/>
          </p:nvPr>
        </p:nvSpPr>
        <p:spPr>
          <a:xfrm>
            <a:off x="1866304" y="491134"/>
            <a:ext cx="5134571" cy="3795117"/>
          </a:xfrm>
          <a:prstGeom prst="rect">
            <a:avLst/>
          </a:prstGeom>
        </p:spPr>
        <p:txBody>
          <a:bodyPr lIns="91439" tIns="45719" rIns="91439" bIns="45719" anchor="t">
            <a:noAutofit/>
          </a:bodyPr>
          <a:lstStyle/>
          <a:p>
            <a:endParaRPr/>
          </a:p>
        </p:txBody>
      </p:sp>
      <p:sp>
        <p:nvSpPr>
          <p:cNvPr id="12" name="Shape 12"/>
          <p:cNvSpPr>
            <a:spLocks noGrp="1"/>
          </p:cNvSpPr>
          <p:nvPr>
            <p:ph type="title"/>
          </p:nvPr>
        </p:nvSpPr>
        <p:spPr>
          <a:xfrm>
            <a:off x="776883" y="4393406"/>
            <a:ext cx="7590235" cy="982266"/>
          </a:xfrm>
          <a:prstGeom prst="rect">
            <a:avLst/>
          </a:prstGeom>
        </p:spPr>
        <p:txBody>
          <a:bodyPr/>
          <a:lstStyle/>
          <a:p>
            <a:r>
              <a:t>Title Text</a:t>
            </a:r>
          </a:p>
        </p:txBody>
      </p:sp>
      <p:sp>
        <p:nvSpPr>
          <p:cNvPr id="13" name="Shape 13"/>
          <p:cNvSpPr>
            <a:spLocks noGrp="1"/>
          </p:cNvSpPr>
          <p:nvPr>
            <p:ph type="body" sz="quarter" idx="1"/>
          </p:nvPr>
        </p:nvSpPr>
        <p:spPr>
          <a:xfrm>
            <a:off x="776883" y="5366743"/>
            <a:ext cx="7590235" cy="767953"/>
          </a:xfrm>
          <a:prstGeom prst="rect">
            <a:avLst/>
          </a:prstGeom>
        </p:spPr>
        <p:txBody>
          <a:bodyPr/>
          <a:lstStyle>
            <a:lvl1pPr marL="0" indent="0" algn="ctr">
              <a:spcBef>
                <a:spcPts val="0"/>
              </a:spcBef>
              <a:buSzTx/>
              <a:buNone/>
              <a:defRPr sz="1371">
                <a:latin typeface="Zapfino"/>
                <a:ea typeface="Zapfino"/>
                <a:cs typeface="Zapfino"/>
                <a:sym typeface="Zapfino"/>
              </a:defRPr>
            </a:lvl1pPr>
            <a:lvl2pPr marL="0" indent="0" algn="ctr">
              <a:spcBef>
                <a:spcPts val="0"/>
              </a:spcBef>
              <a:buSzTx/>
              <a:buNone/>
              <a:defRPr sz="1371">
                <a:latin typeface="Zapfino"/>
                <a:ea typeface="Zapfino"/>
                <a:cs typeface="Zapfino"/>
                <a:sym typeface="Zapfino"/>
              </a:defRPr>
            </a:lvl2pPr>
            <a:lvl3pPr marL="0" indent="0" algn="ctr">
              <a:spcBef>
                <a:spcPts val="0"/>
              </a:spcBef>
              <a:buSzTx/>
              <a:buNone/>
              <a:defRPr sz="1371">
                <a:latin typeface="Zapfino"/>
                <a:ea typeface="Zapfino"/>
                <a:cs typeface="Zapfino"/>
                <a:sym typeface="Zapfino"/>
              </a:defRPr>
            </a:lvl3pPr>
            <a:lvl4pPr marL="0" indent="0" algn="ctr">
              <a:spcBef>
                <a:spcPts val="0"/>
              </a:spcBef>
              <a:buSzTx/>
              <a:buNone/>
              <a:defRPr sz="1371">
                <a:latin typeface="Zapfino"/>
                <a:ea typeface="Zapfino"/>
                <a:cs typeface="Zapfino"/>
                <a:sym typeface="Zapfino"/>
              </a:defRPr>
            </a:lvl4pPr>
            <a:lvl5pPr marL="0" indent="0" algn="ctr">
              <a:spcBef>
                <a:spcPts val="0"/>
              </a:spcBef>
              <a:buSzTx/>
              <a:buNone/>
              <a:defRPr sz="1371">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2156584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91BAB9-666B-4332-8895-2A3C71297C60}" type="datetimeFigureOut">
              <a:rPr lang="en-US" smtClean="0"/>
              <a:t>12/31/2015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878659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91BAB9-666B-4332-8895-2A3C71297C60}" type="datetimeFigureOut">
              <a:rPr lang="en-US" smtClean="0"/>
              <a:t>12/31/2015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346450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91BAB9-666B-4332-8895-2A3C71297C60}" type="datetimeFigureOut">
              <a:rPr lang="en-US" smtClean="0"/>
              <a:t>12/31/2015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167916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1BAB9-666B-4332-8895-2A3C71297C60}" type="datetimeFigureOut">
              <a:rPr lang="en-US" smtClean="0"/>
              <a:t>12/31/2015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72273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1BAB9-666B-4332-8895-2A3C71297C60}" type="datetimeFigureOut">
              <a:rPr lang="en-US" smtClean="0"/>
              <a:t>12/31/2015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95641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1BAB9-666B-4332-8895-2A3C71297C60}" type="datetimeFigureOut">
              <a:rPr lang="en-US" smtClean="0"/>
              <a:t>12/31/2015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119041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91BAB9-666B-4332-8895-2A3C71297C60}"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054276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91BAB9-666B-4332-8895-2A3C71297C60}"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42811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30" name="Shape 30"/>
          <p:cNvSpPr>
            <a:spLocks noGrp="1"/>
          </p:cNvSpPr>
          <p:nvPr>
            <p:ph type="title"/>
          </p:nvPr>
        </p:nvSpPr>
        <p:spPr>
          <a:xfrm>
            <a:off x="776883" y="401836"/>
            <a:ext cx="7590235" cy="1660922"/>
          </a:xfrm>
          <a:prstGeom prst="rect">
            <a:avLst/>
          </a:prstGeom>
        </p:spPr>
        <p:txBody>
          <a:bodyPr/>
          <a:lstStyle/>
          <a:p>
            <a:r>
              <a:t>Title Text</a:t>
            </a:r>
          </a:p>
        </p:txBody>
      </p:sp>
      <p:sp>
        <p:nvSpPr>
          <p:cNvPr id="31" name="Shape 31"/>
          <p:cNvSpPr>
            <a:spLocks noGrp="1"/>
          </p:cNvSpPr>
          <p:nvPr>
            <p:ph type="body" idx="1"/>
          </p:nvPr>
        </p:nvSpPr>
        <p:spPr>
          <a:xfrm>
            <a:off x="776883" y="2125267"/>
            <a:ext cx="7590235"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850629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39" name="Shape 39"/>
          <p:cNvSpPr>
            <a:spLocks noGrp="1"/>
          </p:cNvSpPr>
          <p:nvPr>
            <p:ph type="pic" sz="quarter" idx="13"/>
          </p:nvPr>
        </p:nvSpPr>
        <p:spPr>
          <a:xfrm>
            <a:off x="5331024" y="2125266"/>
            <a:ext cx="3036094" cy="4018361"/>
          </a:xfrm>
          <a:prstGeom prst="rect">
            <a:avLst/>
          </a:prstGeom>
        </p:spPr>
        <p:txBody>
          <a:bodyPr lIns="91439" tIns="45719" rIns="91439" bIns="45719" anchor="t">
            <a:noAutofit/>
          </a:bodyPr>
          <a:lstStyle/>
          <a:p>
            <a:endParaRPr/>
          </a:p>
        </p:txBody>
      </p:sp>
      <p:sp>
        <p:nvSpPr>
          <p:cNvPr id="40" name="Shape 40"/>
          <p:cNvSpPr>
            <a:spLocks noGrp="1"/>
          </p:cNvSpPr>
          <p:nvPr>
            <p:ph type="title"/>
          </p:nvPr>
        </p:nvSpPr>
        <p:spPr>
          <a:xfrm>
            <a:off x="776883" y="401836"/>
            <a:ext cx="7590235" cy="1660922"/>
          </a:xfrm>
          <a:prstGeom prst="rect">
            <a:avLst/>
          </a:prstGeom>
        </p:spPr>
        <p:txBody>
          <a:bodyPr/>
          <a:lstStyle/>
          <a:p>
            <a:r>
              <a:t>Title Text</a:t>
            </a:r>
          </a:p>
        </p:txBody>
      </p:sp>
      <p:sp>
        <p:nvSpPr>
          <p:cNvPr id="41" name="Shape 41"/>
          <p:cNvSpPr>
            <a:spLocks noGrp="1"/>
          </p:cNvSpPr>
          <p:nvPr>
            <p:ph type="body" sz="half" idx="1"/>
          </p:nvPr>
        </p:nvSpPr>
        <p:spPr>
          <a:xfrm>
            <a:off x="776883" y="2125267"/>
            <a:ext cx="3795117"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982516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49" name="Shape 49"/>
          <p:cNvSpPr>
            <a:spLocks noGrp="1"/>
          </p:cNvSpPr>
          <p:nvPr>
            <p:ph type="title"/>
          </p:nvPr>
        </p:nvSpPr>
        <p:spPr>
          <a:xfrm>
            <a:off x="776883" y="401836"/>
            <a:ext cx="7590235" cy="1660922"/>
          </a:xfrm>
          <a:prstGeom prst="rect">
            <a:avLst/>
          </a:prstGeom>
        </p:spPr>
        <p:txBody>
          <a:bodyPr/>
          <a:lstStyle/>
          <a:p>
            <a:r>
              <a:t>Title Text</a:t>
            </a: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2565177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57" name="Shape 57"/>
          <p:cNvSpPr>
            <a:spLocks noGrp="1"/>
          </p:cNvSpPr>
          <p:nvPr>
            <p:ph type="pic" sz="quarter" idx="13"/>
          </p:nvPr>
        </p:nvSpPr>
        <p:spPr>
          <a:xfrm>
            <a:off x="428626" y="440272"/>
            <a:ext cx="3170039" cy="2920010"/>
          </a:xfrm>
          <a:prstGeom prst="rect">
            <a:avLst/>
          </a:prstGeom>
        </p:spPr>
        <p:txBody>
          <a:bodyPr lIns="91439" tIns="45719" rIns="91439" bIns="45719" anchor="t">
            <a:noAutofit/>
          </a:bodyPr>
          <a:lstStyle/>
          <a:p>
            <a:endParaRPr/>
          </a:p>
        </p:txBody>
      </p:sp>
      <p:sp>
        <p:nvSpPr>
          <p:cNvPr id="58" name="Shape 58"/>
          <p:cNvSpPr>
            <a:spLocks noGrp="1"/>
          </p:cNvSpPr>
          <p:nvPr>
            <p:ph type="pic" idx="14"/>
          </p:nvPr>
        </p:nvSpPr>
        <p:spPr>
          <a:xfrm>
            <a:off x="3741540" y="444218"/>
            <a:ext cx="4947047" cy="5973962"/>
          </a:xfrm>
          <a:prstGeom prst="rect">
            <a:avLst/>
          </a:prstGeom>
        </p:spPr>
        <p:txBody>
          <a:bodyPr lIns="91439" tIns="45719" rIns="91439" bIns="45719" anchor="t">
            <a:noAutofit/>
          </a:bodyPr>
          <a:lstStyle/>
          <a:p>
            <a:endParaRPr/>
          </a:p>
        </p:txBody>
      </p:sp>
      <p:sp>
        <p:nvSpPr>
          <p:cNvPr id="59" name="Shape 59"/>
          <p:cNvSpPr>
            <a:spLocks noGrp="1"/>
          </p:cNvSpPr>
          <p:nvPr>
            <p:ph type="pic" sz="quarter" idx="15"/>
          </p:nvPr>
        </p:nvSpPr>
        <p:spPr>
          <a:xfrm>
            <a:off x="428626" y="3497720"/>
            <a:ext cx="3170039" cy="2911080"/>
          </a:xfrm>
          <a:prstGeom prst="rect">
            <a:avLst/>
          </a:prstGeom>
        </p:spPr>
        <p:txBody>
          <a:bodyPr lIns="91439" tIns="45719" rIns="91439" bIns="45719" anchor="t">
            <a:noAutofit/>
          </a:bodyPr>
          <a:lstStyle/>
          <a:p>
            <a:endParaRPr/>
          </a:p>
        </p:txBody>
      </p:sp>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19579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7" name="Shape 67"/>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141179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91BAB9-666B-4332-8895-2A3C71297C60}"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3079480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91BAB9-666B-4332-8895-2A3C71297C60}"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543333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1BAB9-666B-4332-8895-2A3C71297C60}"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750283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76883" y="660797"/>
            <a:ext cx="7590235" cy="553640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9"/>
              </a:buBlip>
            </a:lvl1pPr>
            <a:lvl2pPr>
              <a:buBlip>
                <a:blip r:embed="rId9"/>
              </a:buBlip>
            </a:lvl2pPr>
            <a:lvl3pPr>
              <a:buBlip>
                <a:blip r:embed="rId9"/>
              </a:buBlip>
            </a:lvl3pPr>
            <a:lvl4pPr>
              <a:buBlip>
                <a:blip r:embed="rId9"/>
              </a:buBlip>
            </a:lvl4pPr>
            <a:lvl5pPr>
              <a:buBlip>
                <a:blip r:embed="rId9"/>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370013" y="1371600"/>
            <a:ext cx="7315201" cy="46513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4442501" y="6590110"/>
            <a:ext cx="250069" cy="248658"/>
          </a:xfrm>
          <a:prstGeom prst="rect">
            <a:avLst/>
          </a:prstGeom>
          <a:ln w="12700">
            <a:miter lim="400000"/>
          </a:ln>
        </p:spPr>
        <p:txBody>
          <a:bodyPr wrap="none" lIns="50800" tIns="50800" rIns="50800" bIns="50800">
            <a:spAutoFit/>
          </a:bodyPr>
          <a:lstStyle>
            <a:lvl1pPr>
              <a:defRPr sz="949" b="1">
                <a:solidFill>
                  <a:srgbClr val="454428"/>
                </a:solidFill>
              </a:defRPr>
            </a:lvl1pPr>
          </a:lstStyle>
          <a:p>
            <a:pPr algn="ctr" defTabSz="308063" hangingPunct="0"/>
            <a:fld id="{86CB4B4D-7CA3-9044-876B-883B54F8677D}" type="slidenum">
              <a:rPr lang="en-US" kern="0" smtClean="0">
                <a:latin typeface="Didot"/>
                <a:sym typeface="Didot"/>
              </a:rPr>
              <a:pPr algn="ctr" defTabSz="308063" hangingPunct="0"/>
              <a:t>‹#›</a:t>
            </a:fld>
            <a:endParaRPr lang="en-US" kern="0">
              <a:latin typeface="Didot"/>
              <a:sym typeface="Didot"/>
            </a:endParaRPr>
          </a:p>
        </p:txBody>
      </p:sp>
    </p:spTree>
    <p:extLst>
      <p:ext uri="{BB962C8B-B14F-4D97-AF65-F5344CB8AC3E}">
        <p14:creationId xmlns:p14="http://schemas.microsoft.com/office/powerpoint/2010/main" val="386429605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Lst>
  <p:transition spd="med"/>
  <p:txStyles>
    <p:titleStyle>
      <a:lvl1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1pPr>
      <a:lvl2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2pPr>
      <a:lvl3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3pPr>
      <a:lvl4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4pPr>
      <a:lvl5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5pPr>
      <a:lvl6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6pPr>
      <a:lvl7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7pPr>
      <a:lvl8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8pPr>
      <a:lvl9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9pPr>
    </p:titleStyle>
    <p:bodyStyle>
      <a:lvl1pPr marL="234396" marR="0" indent="-234396" algn="l" defTabSz="308063" rtl="0" latinLnBrk="0">
        <a:lnSpc>
          <a:spcPct val="100000"/>
        </a:lnSpc>
        <a:spcBef>
          <a:spcPts val="1688"/>
        </a:spcBef>
        <a:spcAft>
          <a:spcPts val="0"/>
        </a:spcAft>
        <a:buClrTx/>
        <a:buSzPct val="50000"/>
        <a:buFontTx/>
        <a:buBlip>
          <a:blip r:embed="rId9"/>
        </a:buBlip>
        <a:tabLst/>
        <a:defRPr sz="2426" b="0" i="0" u="none" strike="noStrike" cap="none" spc="0" baseline="0">
          <a:ln>
            <a:noFill/>
          </a:ln>
          <a:solidFill>
            <a:srgbClr val="625B48"/>
          </a:solidFill>
          <a:uFillTx/>
          <a:latin typeface="Didot"/>
          <a:ea typeface="Didot"/>
          <a:cs typeface="Didot"/>
          <a:sym typeface="Didot"/>
        </a:defRPr>
      </a:lvl1pPr>
      <a:lvl2pPr marL="468792" marR="0" indent="-234396" algn="l" defTabSz="308063" rtl="0" latinLnBrk="0">
        <a:lnSpc>
          <a:spcPct val="100000"/>
        </a:lnSpc>
        <a:spcBef>
          <a:spcPts val="1688"/>
        </a:spcBef>
        <a:spcAft>
          <a:spcPts val="0"/>
        </a:spcAft>
        <a:buClrTx/>
        <a:buSzPct val="50000"/>
        <a:buFontTx/>
        <a:buBlip>
          <a:blip r:embed="rId9"/>
        </a:buBlip>
        <a:tabLst/>
        <a:defRPr sz="2426" b="0" i="0" u="none" strike="noStrike" cap="none" spc="0" baseline="0">
          <a:ln>
            <a:noFill/>
          </a:ln>
          <a:solidFill>
            <a:srgbClr val="625B48"/>
          </a:solidFill>
          <a:uFillTx/>
          <a:latin typeface="Didot"/>
          <a:ea typeface="Didot"/>
          <a:cs typeface="Didot"/>
          <a:sym typeface="Didot"/>
        </a:defRPr>
      </a:lvl2pPr>
      <a:lvl3pPr marL="703188" marR="0" indent="-234396" algn="l" defTabSz="308063" rtl="0" latinLnBrk="0">
        <a:lnSpc>
          <a:spcPct val="100000"/>
        </a:lnSpc>
        <a:spcBef>
          <a:spcPts val="1688"/>
        </a:spcBef>
        <a:spcAft>
          <a:spcPts val="0"/>
        </a:spcAft>
        <a:buClrTx/>
        <a:buSzPct val="50000"/>
        <a:buFontTx/>
        <a:buBlip>
          <a:blip r:embed="rId9"/>
        </a:buBlip>
        <a:tabLst/>
        <a:defRPr sz="2426" b="0" i="0" u="none" strike="noStrike" cap="none" spc="0" baseline="0">
          <a:ln>
            <a:noFill/>
          </a:ln>
          <a:solidFill>
            <a:srgbClr val="625B48"/>
          </a:solidFill>
          <a:uFillTx/>
          <a:latin typeface="Didot"/>
          <a:ea typeface="Didot"/>
          <a:cs typeface="Didot"/>
          <a:sym typeface="Didot"/>
        </a:defRPr>
      </a:lvl3pPr>
      <a:lvl4pPr marL="937584" marR="0" indent="-234396" algn="l" defTabSz="308063" rtl="0" latinLnBrk="0">
        <a:lnSpc>
          <a:spcPct val="100000"/>
        </a:lnSpc>
        <a:spcBef>
          <a:spcPts val="1688"/>
        </a:spcBef>
        <a:spcAft>
          <a:spcPts val="0"/>
        </a:spcAft>
        <a:buClrTx/>
        <a:buSzPct val="50000"/>
        <a:buFontTx/>
        <a:buBlip>
          <a:blip r:embed="rId9"/>
        </a:buBlip>
        <a:tabLst/>
        <a:defRPr sz="2426" b="0" i="0" u="none" strike="noStrike" cap="none" spc="0" baseline="0">
          <a:ln>
            <a:noFill/>
          </a:ln>
          <a:solidFill>
            <a:srgbClr val="625B48"/>
          </a:solidFill>
          <a:uFillTx/>
          <a:latin typeface="Didot"/>
          <a:ea typeface="Didot"/>
          <a:cs typeface="Didot"/>
          <a:sym typeface="Didot"/>
        </a:defRPr>
      </a:lvl4pPr>
      <a:lvl5pPr marL="1171980" marR="0" indent="-234396" algn="l" defTabSz="308063" rtl="0" latinLnBrk="0">
        <a:lnSpc>
          <a:spcPct val="100000"/>
        </a:lnSpc>
        <a:spcBef>
          <a:spcPts val="1688"/>
        </a:spcBef>
        <a:spcAft>
          <a:spcPts val="0"/>
        </a:spcAft>
        <a:buClrTx/>
        <a:buSzPct val="50000"/>
        <a:buFontTx/>
        <a:buBlip>
          <a:blip r:embed="rId9"/>
        </a:buBlip>
        <a:tabLst/>
        <a:defRPr sz="2426" b="0" i="0" u="none" strike="noStrike" cap="none" spc="0" baseline="0">
          <a:ln>
            <a:noFill/>
          </a:ln>
          <a:solidFill>
            <a:srgbClr val="625B48"/>
          </a:solidFill>
          <a:uFillTx/>
          <a:latin typeface="Didot"/>
          <a:ea typeface="Didot"/>
          <a:cs typeface="Didot"/>
          <a:sym typeface="Didot"/>
        </a:defRPr>
      </a:lvl5pPr>
      <a:lvl6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6pPr>
      <a:lvl7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7pPr>
      <a:lvl8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8pPr>
      <a:lvl9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9pPr>
    </p:bodyStyle>
    <p:otherStyle>
      <a:lvl1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1pPr>
      <a:lvl2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2pPr>
      <a:lvl3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3pPr>
      <a:lvl4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4pPr>
      <a:lvl5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5pPr>
      <a:lvl6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6pPr>
      <a:lvl7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7pPr>
      <a:lvl8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8pPr>
      <a:lvl9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1BAB9-666B-4332-8895-2A3C71297C60}" type="datetimeFigureOut">
              <a:rPr lang="en-US" smtClean="0"/>
              <a:t>12/31/2015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212AE-C6D7-4DAE-B05A-60F3647E62E0}" type="slidenum">
              <a:rPr lang="en-US" smtClean="0"/>
              <a:t>‹#›</a:t>
            </a:fld>
            <a:endParaRPr lang="en-US"/>
          </a:p>
        </p:txBody>
      </p:sp>
    </p:spTree>
    <p:extLst>
      <p:ext uri="{BB962C8B-B14F-4D97-AF65-F5344CB8AC3E}">
        <p14:creationId xmlns:p14="http://schemas.microsoft.com/office/powerpoint/2010/main" val="19541166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2.mp3"/><Relationship Id="rId7" Type="http://schemas.openxmlformats.org/officeDocument/2006/relationships/slideLayout" Target="../slideLayouts/slideLayout13.xml"/><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png"/><Relationship Id="rId5" Type="http://schemas.microsoft.com/office/2007/relationships/media" Target="../media/media3.mp3"/><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Majlis Ansarullah</a:t>
            </a:r>
            <a:r>
              <a:rPr lang="en-US" b="1" dirty="0"/>
              <a:t/>
            </a:r>
            <a:br>
              <a:rPr lang="en-US" b="1" dirty="0"/>
            </a:br>
            <a:r>
              <a:rPr lang="en-US" b="1" dirty="0" smtClean="0"/>
              <a:t>Monthly Meeting</a:t>
            </a:r>
            <a:endParaRPr lang="en-US" b="1" dirty="0"/>
          </a:p>
        </p:txBody>
      </p:sp>
      <p:sp>
        <p:nvSpPr>
          <p:cNvPr id="3" name="Subtitle 2"/>
          <p:cNvSpPr>
            <a:spLocks noGrp="1"/>
          </p:cNvSpPr>
          <p:nvPr>
            <p:ph type="subTitle" idx="1"/>
          </p:nvPr>
        </p:nvSpPr>
        <p:spPr/>
        <p:txBody>
          <a:bodyPr/>
          <a:lstStyle/>
          <a:p>
            <a:r>
              <a:rPr lang="en-US" b="1" dirty="0" smtClean="0"/>
              <a:t>Jan 2016</a:t>
            </a:r>
            <a:endParaRPr lang="en-US" b="1" dirty="0"/>
          </a:p>
        </p:txBody>
      </p:sp>
    </p:spTree>
    <p:extLst>
      <p:ext uri="{BB962C8B-B14F-4D97-AF65-F5344CB8AC3E}">
        <p14:creationId xmlns:p14="http://schemas.microsoft.com/office/powerpoint/2010/main" val="2773268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101126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10471" y="2187234"/>
            <a:ext cx="8123057" cy="3816429"/>
          </a:xfrm>
          <a:prstGeom prst="rect">
            <a:avLst/>
          </a:prstGeom>
        </p:spPr>
        <p:txBody>
          <a:bodyPr wrap="square">
            <a:spAutoFit/>
          </a:bodyPr>
          <a:lstStyle/>
          <a:p>
            <a:pPr algn="just"/>
            <a:r>
              <a:rPr lang="en-US" sz="3000" dirty="0">
                <a:latin typeface="Calibri" panose="020F0502020204030204" pitchFamily="34" charset="0"/>
                <a:ea typeface="Calibri" panose="020F0502020204030204" pitchFamily="34" charset="0"/>
                <a:cs typeface="Times New Roman" panose="02020603050405020304" pitchFamily="18" charset="0"/>
              </a:rPr>
              <a:t>The practice of the Holy Prophet (saws), and his advice to his Companions </a:t>
            </a:r>
            <a:r>
              <a:rPr lang="en-US" sz="3000" dirty="0" smtClean="0">
                <a:latin typeface="Calibri" panose="020F0502020204030204" pitchFamily="34" charset="0"/>
                <a:ea typeface="Calibri" panose="020F0502020204030204" pitchFamily="34" charset="0"/>
                <a:cs typeface="Times New Roman" panose="02020603050405020304" pitchFamily="18" charset="0"/>
              </a:rPr>
              <a:t>was </a:t>
            </a:r>
            <a:r>
              <a:rPr lang="en-US" sz="3000" dirty="0">
                <a:latin typeface="Calibri" panose="020F0502020204030204" pitchFamily="34" charset="0"/>
                <a:ea typeface="Calibri" panose="020F0502020204030204" pitchFamily="34" charset="0"/>
                <a:cs typeface="Times New Roman" panose="02020603050405020304" pitchFamily="18" charset="0"/>
              </a:rPr>
              <a:t>to offer the obligatory Prayers five times daily in congregation. He was so much emphatic on this point that he did not allow even a blind </a:t>
            </a:r>
            <a:r>
              <a:rPr lang="en-US" sz="3000" dirty="0" smtClean="0">
                <a:latin typeface="Calibri" panose="020F0502020204030204" pitchFamily="34" charset="0"/>
                <a:ea typeface="Calibri" panose="020F0502020204030204" pitchFamily="34" charset="0"/>
                <a:cs typeface="Times New Roman" panose="02020603050405020304" pitchFamily="18" charset="0"/>
              </a:rPr>
              <a:t>man to </a:t>
            </a:r>
            <a:r>
              <a:rPr lang="en-US" sz="3000" dirty="0">
                <a:latin typeface="Calibri" panose="020F0502020204030204" pitchFamily="34" charset="0"/>
                <a:ea typeface="Calibri" panose="020F0502020204030204" pitchFamily="34" charset="0"/>
                <a:cs typeface="Times New Roman" panose="02020603050405020304" pitchFamily="18" charset="0"/>
              </a:rPr>
              <a:t>offer the Prayer at home, though he had to come to the mosque stumbling on his way</a:t>
            </a:r>
            <a:r>
              <a:rPr lang="en-US" sz="3000" dirty="0" smtClean="0">
                <a:latin typeface="Calibri" panose="020F0502020204030204" pitchFamily="34" charset="0"/>
                <a:ea typeface="Calibri" panose="020F0502020204030204" pitchFamily="34" charset="0"/>
                <a:cs typeface="Times New Roman" panose="02020603050405020304" pitchFamily="18" charset="0"/>
              </a:rPr>
              <a:t>. </a:t>
            </a:r>
          </a:p>
          <a:p>
            <a:pPr algn="r"/>
            <a:endParaRPr lang="en-US" sz="1600" dirty="0" smtClean="0"/>
          </a:p>
          <a:p>
            <a:pPr algn="r"/>
            <a:r>
              <a:rPr lang="en-US" sz="1600" dirty="0" err="1" smtClean="0"/>
              <a:t>Jalsa</a:t>
            </a:r>
            <a:r>
              <a:rPr lang="en-US" sz="1600" dirty="0" smtClean="0"/>
              <a:t> </a:t>
            </a:r>
            <a:r>
              <a:rPr lang="en-US" sz="1600" dirty="0" err="1"/>
              <a:t>Salana</a:t>
            </a:r>
            <a:r>
              <a:rPr lang="en-US" sz="1600" dirty="0"/>
              <a:t> </a:t>
            </a:r>
            <a:r>
              <a:rPr lang="en-US" sz="1600" dirty="0" smtClean="0"/>
              <a:t>Speeches before </a:t>
            </a:r>
            <a:r>
              <a:rPr lang="en-US" sz="1600" dirty="0" err="1" smtClean="0"/>
              <a:t>Khilafat</a:t>
            </a:r>
            <a:r>
              <a:rPr lang="en-US" sz="1600" dirty="0" smtClean="0"/>
              <a:t> </a:t>
            </a:r>
            <a:r>
              <a:rPr lang="en-US" sz="1600" dirty="0"/>
              <a:t>by </a:t>
            </a:r>
            <a:r>
              <a:rPr lang="en-US" sz="1600" dirty="0" smtClean="0"/>
              <a:t>KMIV, page 201, </a:t>
            </a:r>
            <a:r>
              <a:rPr lang="en-US" sz="1600" dirty="0" err="1" smtClean="0"/>
              <a:t>Jalsa</a:t>
            </a:r>
            <a:r>
              <a:rPr lang="en-US" sz="1600" dirty="0" smtClean="0"/>
              <a:t> </a:t>
            </a:r>
            <a:r>
              <a:rPr lang="en-US" sz="1600" dirty="0" err="1"/>
              <a:t>S</a:t>
            </a:r>
            <a:r>
              <a:rPr lang="en-US" sz="1600" dirty="0" err="1" smtClean="0"/>
              <a:t>alana</a:t>
            </a:r>
            <a:r>
              <a:rPr lang="en-US" sz="1600" dirty="0" smtClean="0"/>
              <a:t> 1972</a:t>
            </a:r>
            <a:endParaRPr lang="en-US" sz="1600" dirty="0">
              <a:solidFill>
                <a:srgbClr val="FF0000"/>
              </a:solidFill>
            </a:endParaRPr>
          </a:p>
        </p:txBody>
      </p:sp>
      <p:sp>
        <p:nvSpPr>
          <p:cNvPr id="4" name="TextBox 3"/>
          <p:cNvSpPr txBox="1"/>
          <p:nvPr/>
        </p:nvSpPr>
        <p:spPr>
          <a:xfrm>
            <a:off x="603045" y="1080290"/>
            <a:ext cx="7656731" cy="1200329"/>
          </a:xfrm>
          <a:prstGeom prst="rect">
            <a:avLst/>
          </a:prstGeom>
          <a:noFill/>
        </p:spPr>
        <p:txBody>
          <a:bodyPr wrap="square" rtlCol="0">
            <a:spAutoFit/>
          </a:bodyPr>
          <a:lstStyle/>
          <a:p>
            <a:r>
              <a:rPr lang="en-US" sz="3600" b="1" dirty="0" smtClean="0"/>
              <a:t>Is blindness a valid excuse to give up Congregational </a:t>
            </a:r>
            <a:r>
              <a:rPr lang="en-US" sz="3600" b="1" dirty="0" err="1" smtClean="0"/>
              <a:t>Salat</a:t>
            </a:r>
            <a:r>
              <a:rPr lang="en-US" sz="3600" b="1" dirty="0" smtClean="0"/>
              <a:t>?</a:t>
            </a:r>
            <a:endParaRPr lang="en-US" sz="3600" b="1" dirty="0"/>
          </a:p>
        </p:txBody>
      </p:sp>
    </p:spTree>
    <p:extLst>
      <p:ext uri="{BB962C8B-B14F-4D97-AF65-F5344CB8AC3E}">
        <p14:creationId xmlns:p14="http://schemas.microsoft.com/office/powerpoint/2010/main" val="3111289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945" y="1201010"/>
            <a:ext cx="4294909" cy="4832092"/>
          </a:xfrm>
          <a:prstGeom prst="rect">
            <a:avLst/>
          </a:prstGeom>
          <a:noFill/>
        </p:spPr>
        <p:txBody>
          <a:bodyPr wrap="square" rtlCol="0">
            <a:spAutoFit/>
          </a:bodyPr>
          <a:lstStyle/>
          <a:p>
            <a:pPr algn="just"/>
            <a:r>
              <a:rPr lang="en-US" sz="2200" b="1" dirty="0" err="1"/>
              <a:t>Fajr</a:t>
            </a:r>
            <a:r>
              <a:rPr lang="en-US" sz="2200" b="1" dirty="0"/>
              <a:t> time begins at 6am and the sunrise time is 7:20am.  Father needs to leave by 6:45 to get to work.  His high-school aged son’s school bus picks him up at the bus stop at 7:45am.  The father and son normally require no more than a half-hour to get ready in the morning (including reading verses of the Holy Quran).  The son is your typical teenager and prefers to sleep as late as possible. How would you suggest the pair offer their </a:t>
            </a:r>
            <a:r>
              <a:rPr lang="en-US" sz="2200" b="1" dirty="0" err="1"/>
              <a:t>Fajr</a:t>
            </a:r>
            <a:r>
              <a:rPr lang="en-US" sz="2200" b="1" dirty="0"/>
              <a:t> prayer?</a:t>
            </a:r>
          </a:p>
        </p:txBody>
      </p:sp>
      <p:sp>
        <p:nvSpPr>
          <p:cNvPr id="3" name="TextBox 2"/>
          <p:cNvSpPr txBox="1"/>
          <p:nvPr/>
        </p:nvSpPr>
        <p:spPr>
          <a:xfrm>
            <a:off x="5143488" y="1298431"/>
            <a:ext cx="3066289" cy="769441"/>
          </a:xfrm>
          <a:prstGeom prst="rect">
            <a:avLst/>
          </a:prstGeom>
          <a:noFill/>
        </p:spPr>
        <p:txBody>
          <a:bodyPr wrap="none" rtlCol="0">
            <a:spAutoFit/>
          </a:bodyPr>
          <a:lstStyle/>
          <a:p>
            <a:r>
              <a:rPr lang="en-US" sz="4400" b="1" dirty="0" smtClean="0"/>
              <a:t>Discussion II</a:t>
            </a:r>
            <a:endParaRPr lang="en-US" sz="44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8536" y="2230397"/>
            <a:ext cx="4262625" cy="2838908"/>
          </a:xfrm>
          <a:prstGeom prst="rect">
            <a:avLst/>
          </a:prstGeom>
        </p:spPr>
      </p:pic>
    </p:spTree>
    <p:extLst>
      <p:ext uri="{BB962C8B-B14F-4D97-AF65-F5344CB8AC3E}">
        <p14:creationId xmlns:p14="http://schemas.microsoft.com/office/powerpoint/2010/main" val="1904279119"/>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58222" y="1670313"/>
            <a:ext cx="7627556" cy="769441"/>
          </a:xfrm>
          <a:prstGeom prst="rect">
            <a:avLst/>
          </a:prstGeom>
          <a:noFill/>
        </p:spPr>
        <p:txBody>
          <a:bodyPr wrap="square" rtlCol="0">
            <a:spAutoFit/>
          </a:bodyPr>
          <a:lstStyle/>
          <a:p>
            <a:r>
              <a:rPr lang="en-US" sz="2200" b="1" dirty="0"/>
              <a:t>Option 1: </a:t>
            </a:r>
            <a:r>
              <a:rPr lang="en-US" sz="2200" dirty="0"/>
              <a:t>The father and son should offer their </a:t>
            </a:r>
            <a:r>
              <a:rPr lang="en-US" sz="2200" dirty="0" err="1"/>
              <a:t>Fajr</a:t>
            </a:r>
            <a:r>
              <a:rPr lang="en-US" sz="2200" dirty="0"/>
              <a:t> Prayer together at 6am.  </a:t>
            </a:r>
          </a:p>
        </p:txBody>
      </p:sp>
      <p:sp>
        <p:nvSpPr>
          <p:cNvPr id="3" name="TextBox 2"/>
          <p:cNvSpPr txBox="1"/>
          <p:nvPr/>
        </p:nvSpPr>
        <p:spPr>
          <a:xfrm>
            <a:off x="766523" y="2974161"/>
            <a:ext cx="7736991" cy="769441"/>
          </a:xfrm>
          <a:prstGeom prst="rect">
            <a:avLst/>
          </a:prstGeom>
          <a:noFill/>
        </p:spPr>
        <p:txBody>
          <a:bodyPr wrap="square" rtlCol="0">
            <a:spAutoFit/>
          </a:bodyPr>
          <a:lstStyle/>
          <a:p>
            <a:r>
              <a:rPr lang="en-US" sz="2200" b="1" dirty="0"/>
              <a:t>Option 2: </a:t>
            </a:r>
            <a:r>
              <a:rPr lang="en-US" sz="2200" dirty="0"/>
              <a:t>The father and son should offer their </a:t>
            </a:r>
            <a:r>
              <a:rPr lang="en-US" sz="2200" dirty="0" err="1"/>
              <a:t>Fajr</a:t>
            </a:r>
            <a:r>
              <a:rPr lang="en-US" sz="2200" dirty="0"/>
              <a:t> Prayer together at 6:30 am.  </a:t>
            </a:r>
          </a:p>
        </p:txBody>
      </p:sp>
      <p:sp>
        <p:nvSpPr>
          <p:cNvPr id="4" name="TextBox 3"/>
          <p:cNvSpPr txBox="1"/>
          <p:nvPr/>
        </p:nvSpPr>
        <p:spPr>
          <a:xfrm>
            <a:off x="758222" y="4278009"/>
            <a:ext cx="7496232" cy="769441"/>
          </a:xfrm>
          <a:prstGeom prst="rect">
            <a:avLst/>
          </a:prstGeom>
          <a:noFill/>
        </p:spPr>
        <p:txBody>
          <a:bodyPr wrap="square" rtlCol="0">
            <a:spAutoFit/>
          </a:bodyPr>
          <a:lstStyle/>
          <a:p>
            <a:r>
              <a:rPr lang="en-US" sz="2200" b="1" dirty="0"/>
              <a:t>Option 3: </a:t>
            </a:r>
            <a:r>
              <a:rPr lang="en-US" sz="2200" dirty="0"/>
              <a:t>The father and son should offer their </a:t>
            </a:r>
            <a:r>
              <a:rPr lang="en-US" sz="2200" dirty="0" err="1"/>
              <a:t>Fajr</a:t>
            </a:r>
            <a:r>
              <a:rPr lang="en-US" sz="2200" dirty="0"/>
              <a:t> Prayers separately just before they need to get ready.  </a:t>
            </a:r>
          </a:p>
        </p:txBody>
      </p:sp>
    </p:spTree>
    <p:extLst>
      <p:ext uri="{BB962C8B-B14F-4D97-AF65-F5344CB8AC3E}">
        <p14:creationId xmlns:p14="http://schemas.microsoft.com/office/powerpoint/2010/main" val="4169937457"/>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673267" y="465113"/>
            <a:ext cx="5253963" cy="400110"/>
          </a:xfrm>
          <a:prstGeom prst="rect">
            <a:avLst/>
          </a:prstGeom>
          <a:noFill/>
        </p:spPr>
        <p:txBody>
          <a:bodyPr wrap="none" rtlCol="0">
            <a:spAutoFit/>
          </a:bodyPr>
          <a:lstStyle/>
          <a:p>
            <a:r>
              <a:rPr lang="en-US" sz="2000" b="1" dirty="0" smtClean="0">
                <a:solidFill>
                  <a:schemeClr val="bg1"/>
                </a:solidFill>
              </a:rPr>
              <a:t>A Short Video from Friday Sermon, Feb. 6, 2015</a:t>
            </a:r>
            <a:endParaRPr lang="en-US" sz="2000" b="1" dirty="0">
              <a:solidFill>
                <a:schemeClr val="bg1"/>
              </a:solidFill>
            </a:endParaRPr>
          </a:p>
        </p:txBody>
      </p:sp>
      <p:pic>
        <p:nvPicPr>
          <p:cNvPr id="4" name="FS 2015 Feb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980" y="1131569"/>
            <a:ext cx="8656320" cy="4869180"/>
          </a:xfrm>
          <a:prstGeom prst="rect">
            <a:avLst/>
          </a:prstGeom>
        </p:spPr>
      </p:pic>
    </p:spTree>
    <p:extLst>
      <p:ext uri="{BB962C8B-B14F-4D97-AF65-F5344CB8AC3E}">
        <p14:creationId xmlns:p14="http://schemas.microsoft.com/office/powerpoint/2010/main" val="2551256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92160"/>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435397" y="1192160"/>
            <a:ext cx="4286105" cy="4893647"/>
          </a:xfrm>
          <a:prstGeom prst="rect">
            <a:avLst/>
          </a:prstGeom>
          <a:noFill/>
        </p:spPr>
        <p:txBody>
          <a:bodyPr wrap="square" rtlCol="0">
            <a:spAutoFit/>
          </a:bodyPr>
          <a:lstStyle/>
          <a:p>
            <a:pPr algn="just"/>
            <a:r>
              <a:rPr lang="en-US" sz="2400" b="1" dirty="0"/>
              <a:t>The </a:t>
            </a:r>
            <a:r>
              <a:rPr lang="en-US" sz="2400" b="1" dirty="0" err="1"/>
              <a:t>Salat</a:t>
            </a:r>
            <a:r>
              <a:rPr lang="en-US" sz="2400" b="1" dirty="0"/>
              <a:t> Center is a ten-minute drive from </a:t>
            </a:r>
            <a:r>
              <a:rPr lang="en-US" sz="2400" b="1" dirty="0" smtClean="0"/>
              <a:t>your </a:t>
            </a:r>
            <a:r>
              <a:rPr lang="en-US" sz="2400" b="1" dirty="0"/>
              <a:t>home.  </a:t>
            </a:r>
            <a:r>
              <a:rPr lang="en-US" sz="2400" b="1" dirty="0" err="1"/>
              <a:t>Isha</a:t>
            </a:r>
            <a:r>
              <a:rPr lang="en-US" sz="2400" b="1" dirty="0"/>
              <a:t> prayers are offered there each evening, Monday through Friday, at 8:30 pm.  Due to work and school, it’s difficult during the week for </a:t>
            </a:r>
            <a:r>
              <a:rPr lang="en-US" sz="2400" b="1" dirty="0" smtClean="0"/>
              <a:t>your </a:t>
            </a:r>
            <a:r>
              <a:rPr lang="en-US" sz="2400" b="1" dirty="0"/>
              <a:t>family to make the time to travel to the </a:t>
            </a:r>
            <a:r>
              <a:rPr lang="en-US" sz="2400" b="1" dirty="0" err="1"/>
              <a:t>Salat</a:t>
            </a:r>
            <a:r>
              <a:rPr lang="en-US" sz="2400" b="1" dirty="0"/>
              <a:t> Center.  </a:t>
            </a:r>
            <a:r>
              <a:rPr lang="en-US" sz="2400" b="1" dirty="0" smtClean="0"/>
              <a:t>Your wife is concerned that the </a:t>
            </a:r>
            <a:r>
              <a:rPr lang="en-US" sz="2400" b="1" dirty="0"/>
              <a:t>earliest </a:t>
            </a:r>
            <a:r>
              <a:rPr lang="en-US" sz="2400" b="1" dirty="0" smtClean="0"/>
              <a:t>your </a:t>
            </a:r>
            <a:r>
              <a:rPr lang="en-US" sz="2400" b="1" dirty="0"/>
              <a:t>family would get home is 9pm, which is past the </a:t>
            </a:r>
            <a:r>
              <a:rPr lang="en-US" sz="2400" b="1" dirty="0" smtClean="0"/>
              <a:t>kids’ bedtime for a school night. </a:t>
            </a:r>
            <a:endParaRPr lang="en-US" sz="2400" b="1" dirty="0"/>
          </a:p>
        </p:txBody>
      </p:sp>
      <p:sp>
        <p:nvSpPr>
          <p:cNvPr id="3" name="TextBox 2"/>
          <p:cNvSpPr txBox="1"/>
          <p:nvPr/>
        </p:nvSpPr>
        <p:spPr>
          <a:xfrm>
            <a:off x="575420" y="1286977"/>
            <a:ext cx="3216721" cy="769441"/>
          </a:xfrm>
          <a:prstGeom prst="rect">
            <a:avLst/>
          </a:prstGeom>
          <a:noFill/>
        </p:spPr>
        <p:txBody>
          <a:bodyPr wrap="none" rtlCol="0">
            <a:spAutoFit/>
          </a:bodyPr>
          <a:lstStyle/>
          <a:p>
            <a:r>
              <a:rPr lang="en-US" sz="4400" b="1" dirty="0" smtClean="0"/>
              <a:t>Discussion III</a:t>
            </a:r>
            <a:endParaRPr lang="en-US" sz="44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91" y="2056418"/>
            <a:ext cx="3859977" cy="3859977"/>
          </a:xfrm>
          <a:prstGeom prst="rect">
            <a:avLst/>
          </a:prstGeom>
        </p:spPr>
      </p:pic>
    </p:spTree>
    <p:extLst>
      <p:ext uri="{BB962C8B-B14F-4D97-AF65-F5344CB8AC3E}">
        <p14:creationId xmlns:p14="http://schemas.microsoft.com/office/powerpoint/2010/main" val="2285044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57775" y="1695573"/>
            <a:ext cx="8020953" cy="769441"/>
          </a:xfrm>
          <a:prstGeom prst="rect">
            <a:avLst/>
          </a:prstGeom>
          <a:noFill/>
        </p:spPr>
        <p:txBody>
          <a:bodyPr wrap="square" rtlCol="0">
            <a:spAutoFit/>
          </a:bodyPr>
          <a:lstStyle/>
          <a:p>
            <a:r>
              <a:rPr lang="en-US" sz="2200" b="1" dirty="0"/>
              <a:t>Option 1: </a:t>
            </a:r>
            <a:r>
              <a:rPr lang="en-US" sz="2200" dirty="0"/>
              <a:t>If your family can’t make it for </a:t>
            </a:r>
            <a:r>
              <a:rPr lang="en-US" sz="2200" dirty="0" err="1"/>
              <a:t>Isha</a:t>
            </a:r>
            <a:r>
              <a:rPr lang="en-US" sz="2200" dirty="0"/>
              <a:t> prayers at the </a:t>
            </a:r>
            <a:r>
              <a:rPr lang="en-US" sz="2200" dirty="0" err="1"/>
              <a:t>Salat</a:t>
            </a:r>
            <a:r>
              <a:rPr lang="en-US" sz="2200" dirty="0"/>
              <a:t> Center, then just offer the prayers in congregation at home.  </a:t>
            </a:r>
          </a:p>
        </p:txBody>
      </p:sp>
      <p:sp>
        <p:nvSpPr>
          <p:cNvPr id="3" name="TextBox 2"/>
          <p:cNvSpPr txBox="1"/>
          <p:nvPr/>
        </p:nvSpPr>
        <p:spPr>
          <a:xfrm>
            <a:off x="659282" y="3228365"/>
            <a:ext cx="8343900" cy="769441"/>
          </a:xfrm>
          <a:prstGeom prst="rect">
            <a:avLst/>
          </a:prstGeom>
          <a:noFill/>
        </p:spPr>
        <p:txBody>
          <a:bodyPr wrap="square" rtlCol="0">
            <a:spAutoFit/>
          </a:bodyPr>
          <a:lstStyle/>
          <a:p>
            <a:r>
              <a:rPr lang="en-US" sz="2200" b="1" dirty="0"/>
              <a:t>Option 2: </a:t>
            </a:r>
            <a:r>
              <a:rPr lang="en-US" sz="2200" dirty="0" smtClean="0"/>
              <a:t>Explain to your wife that the </a:t>
            </a:r>
            <a:r>
              <a:rPr lang="en-US" sz="2200" dirty="0"/>
              <a:t>family </a:t>
            </a:r>
            <a:r>
              <a:rPr lang="en-US" sz="2200" dirty="0" smtClean="0"/>
              <a:t>must offer </a:t>
            </a:r>
            <a:r>
              <a:rPr lang="en-US" sz="2200" dirty="0" err="1"/>
              <a:t>Isha</a:t>
            </a:r>
            <a:r>
              <a:rPr lang="en-US" sz="2200" dirty="0"/>
              <a:t> at the </a:t>
            </a:r>
            <a:r>
              <a:rPr lang="en-US" sz="2200" dirty="0" err="1" smtClean="0"/>
              <a:t>Salat</a:t>
            </a:r>
            <a:r>
              <a:rPr lang="en-US" sz="2200" dirty="0" smtClean="0"/>
              <a:t> Center</a:t>
            </a:r>
            <a:r>
              <a:rPr lang="en-US" sz="2200" dirty="0"/>
              <a:t>.  </a:t>
            </a:r>
          </a:p>
        </p:txBody>
      </p:sp>
      <p:sp>
        <p:nvSpPr>
          <p:cNvPr id="4" name="TextBox 3"/>
          <p:cNvSpPr txBox="1"/>
          <p:nvPr/>
        </p:nvSpPr>
        <p:spPr>
          <a:xfrm>
            <a:off x="659282" y="4761157"/>
            <a:ext cx="8343900" cy="769441"/>
          </a:xfrm>
          <a:prstGeom prst="rect">
            <a:avLst/>
          </a:prstGeom>
          <a:noFill/>
        </p:spPr>
        <p:txBody>
          <a:bodyPr wrap="square" rtlCol="0">
            <a:spAutoFit/>
          </a:bodyPr>
          <a:lstStyle/>
          <a:p>
            <a:r>
              <a:rPr lang="en-US" sz="2200" b="1" dirty="0"/>
              <a:t>Option 3: </a:t>
            </a:r>
            <a:r>
              <a:rPr lang="en-US" sz="2200" dirty="0" smtClean="0"/>
              <a:t>Compromise with your wife and suggest 2 </a:t>
            </a:r>
            <a:r>
              <a:rPr lang="en-US" sz="2200" dirty="0"/>
              <a:t>nights during the week when your family will offer </a:t>
            </a:r>
            <a:r>
              <a:rPr lang="en-US" sz="2200" dirty="0" err="1"/>
              <a:t>Isha</a:t>
            </a:r>
            <a:r>
              <a:rPr lang="en-US" sz="2200" dirty="0"/>
              <a:t> at the </a:t>
            </a:r>
            <a:r>
              <a:rPr lang="en-US" sz="2200" dirty="0" err="1"/>
              <a:t>Salat</a:t>
            </a:r>
            <a:r>
              <a:rPr lang="en-US" sz="2200" dirty="0"/>
              <a:t> Center.  </a:t>
            </a:r>
          </a:p>
        </p:txBody>
      </p:sp>
    </p:spTree>
    <p:extLst>
      <p:ext uri="{BB962C8B-B14F-4D97-AF65-F5344CB8AC3E}">
        <p14:creationId xmlns:p14="http://schemas.microsoft.com/office/powerpoint/2010/main" val="7374558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76518" y="1983510"/>
            <a:ext cx="8160898" cy="3900555"/>
          </a:xfrm>
          <a:prstGeom prst="rect">
            <a:avLst/>
          </a:prstGeom>
        </p:spPr>
        <p:txBody>
          <a:bodyPr wrap="square">
            <a:spAutoFit/>
          </a:bodyPr>
          <a:lstStyle/>
          <a:p>
            <a:pPr algn="just">
              <a:lnSpc>
                <a:spcPct val="115000"/>
              </a:lnSpc>
              <a:spcAft>
                <a:spcPts val="750"/>
              </a:spcAft>
            </a:pPr>
            <a:r>
              <a:rPr lang="en-US" sz="2400" b="1" dirty="0" smtClean="0">
                <a:latin typeface="Calibri" panose="020F0502020204030204" pitchFamily="34" charset="0"/>
                <a:ea typeface="Calibri" panose="020F0502020204030204" pitchFamily="34" charset="0"/>
                <a:cs typeface="Times New Roman" panose="02020603050405020304" pitchFamily="18" charset="0"/>
              </a:rPr>
              <a:t>It </a:t>
            </a:r>
            <a:r>
              <a:rPr lang="en-US" sz="2400" b="1" dirty="0">
                <a:latin typeface="Calibri" panose="020F0502020204030204" pitchFamily="34" charset="0"/>
                <a:ea typeface="Calibri" panose="020F0502020204030204" pitchFamily="34" charset="0"/>
                <a:cs typeface="Times New Roman" panose="02020603050405020304" pitchFamily="18" charset="0"/>
              </a:rPr>
              <a:t>is proven by the traditions and sayings of the Holy Prophet (saws) that, without any legally acceptable excuse, there is no reason for the believing men to be absent from </a:t>
            </a:r>
            <a:r>
              <a:rPr lang="en-US" sz="2400" b="1" dirty="0" smtClean="0">
                <a:latin typeface="Calibri" panose="020F0502020204030204" pitchFamily="34" charset="0"/>
                <a:ea typeface="Calibri" panose="020F0502020204030204" pitchFamily="34" charset="0"/>
                <a:cs typeface="Times New Roman" panose="02020603050405020304" pitchFamily="18" charset="0"/>
              </a:rPr>
              <a:t>offering </a:t>
            </a:r>
            <a:r>
              <a:rPr lang="en-US" sz="2400" b="1" dirty="0">
                <a:latin typeface="Calibri" panose="020F0502020204030204" pitchFamily="34" charset="0"/>
                <a:ea typeface="Calibri" panose="020F0502020204030204" pitchFamily="34" charset="0"/>
                <a:cs typeface="Times New Roman" panose="02020603050405020304" pitchFamily="18" charset="0"/>
              </a:rPr>
              <a:t>Prayer in congregation. Those who missed congregational Prayers of </a:t>
            </a:r>
            <a:r>
              <a:rPr lang="en-US" sz="2400" b="1" dirty="0" err="1">
                <a:latin typeface="Calibri" panose="020F0502020204030204" pitchFamily="34" charset="0"/>
                <a:ea typeface="Calibri" panose="020F0502020204030204" pitchFamily="34" charset="0"/>
                <a:cs typeface="Times New Roman" panose="02020603050405020304" pitchFamily="18" charset="0"/>
              </a:rPr>
              <a:t>Fajr</a:t>
            </a:r>
            <a:r>
              <a:rPr lang="en-US" sz="2400" b="1" dirty="0">
                <a:latin typeface="Calibri" panose="020F0502020204030204" pitchFamily="34" charset="0"/>
                <a:ea typeface="Calibri" panose="020F0502020204030204" pitchFamily="34" charset="0"/>
                <a:cs typeface="Times New Roman" panose="02020603050405020304" pitchFamily="18" charset="0"/>
              </a:rPr>
              <a:t> and </a:t>
            </a:r>
            <a:r>
              <a:rPr lang="en-US" sz="2400" b="1" dirty="0" err="1">
                <a:latin typeface="Calibri" panose="020F0502020204030204" pitchFamily="34" charset="0"/>
                <a:ea typeface="Calibri" panose="020F0502020204030204" pitchFamily="34" charset="0"/>
                <a:cs typeface="Times New Roman" panose="02020603050405020304" pitchFamily="18" charset="0"/>
              </a:rPr>
              <a:t>Isha</a:t>
            </a:r>
            <a:r>
              <a:rPr lang="en-US" sz="2400" b="1" dirty="0">
                <a:latin typeface="Calibri" panose="020F0502020204030204" pitchFamily="34" charset="0"/>
                <a:ea typeface="Calibri" panose="020F0502020204030204" pitchFamily="34" charset="0"/>
                <a:cs typeface="Times New Roman" panose="02020603050405020304" pitchFamily="18" charset="0"/>
              </a:rPr>
              <a:t>, the Holy Prophet (saws) called them hypocrites. He said to the extent that if it was permissible, I would have carried blocks of wood and </a:t>
            </a:r>
            <a:r>
              <a:rPr lang="en-US" sz="2400" b="1" dirty="0" smtClean="0">
                <a:latin typeface="Calibri" panose="020F0502020204030204" pitchFamily="34" charset="0"/>
                <a:ea typeface="Calibri" panose="020F0502020204030204" pitchFamily="34" charset="0"/>
                <a:cs typeface="Times New Roman" panose="02020603050405020304" pitchFamily="18" charset="0"/>
              </a:rPr>
              <a:t>set </a:t>
            </a:r>
            <a:r>
              <a:rPr lang="en-US" sz="2400" b="1" dirty="0">
                <a:latin typeface="Calibri" panose="020F0502020204030204" pitchFamily="34" charset="0"/>
                <a:ea typeface="Calibri" panose="020F0502020204030204" pitchFamily="34" charset="0"/>
                <a:cs typeface="Times New Roman" panose="02020603050405020304" pitchFamily="18" charset="0"/>
              </a:rPr>
              <a:t>the houses of such persons on fire!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b="1" i="1" dirty="0" err="1">
                <a:latin typeface="Calibri" panose="020F0502020204030204" pitchFamily="34" charset="0"/>
                <a:ea typeface="Calibri" panose="020F0502020204030204" pitchFamily="34" charset="0"/>
                <a:cs typeface="Times New Roman" panose="02020603050405020304" pitchFamily="18" charset="0"/>
              </a:rPr>
              <a:t>Sahih</a:t>
            </a:r>
            <a:r>
              <a:rPr lang="en-US" sz="2000" b="1" i="1" dirty="0">
                <a:latin typeface="Calibri" panose="020F0502020204030204" pitchFamily="34" charset="0"/>
                <a:ea typeface="Calibri" panose="020F0502020204030204" pitchFamily="34" charset="0"/>
                <a:cs typeface="Times New Roman" panose="02020603050405020304" pitchFamily="18" charset="0"/>
              </a:rPr>
              <a:t> Bukhari, </a:t>
            </a:r>
            <a:r>
              <a:rPr lang="en-US" sz="2000" b="1" i="1" dirty="0" err="1">
                <a:latin typeface="Calibri" panose="020F0502020204030204" pitchFamily="34" charset="0"/>
                <a:ea typeface="Calibri" panose="020F0502020204030204" pitchFamily="34" charset="0"/>
                <a:cs typeface="Times New Roman" panose="02020603050405020304" pitchFamily="18" charset="0"/>
              </a:rPr>
              <a:t>Kitabul</a:t>
            </a:r>
            <a:r>
              <a:rPr lang="en-US" sz="2000" b="1" i="1" dirty="0">
                <a:latin typeface="Calibri" panose="020F0502020204030204" pitchFamily="34" charset="0"/>
                <a:ea typeface="Calibri" panose="020F0502020204030204" pitchFamily="34" charset="0"/>
                <a:cs typeface="Times New Roman" panose="02020603050405020304" pitchFamily="18" charset="0"/>
              </a:rPr>
              <a:t> Azan, </a:t>
            </a:r>
            <a:r>
              <a:rPr lang="en-US" sz="2000" b="1" i="1" dirty="0" err="1">
                <a:latin typeface="Calibri" panose="020F0502020204030204" pitchFamily="34" charset="0"/>
                <a:ea typeface="Calibri" panose="020F0502020204030204" pitchFamily="34" charset="0"/>
                <a:cs typeface="Times New Roman" panose="02020603050405020304" pitchFamily="18" charset="0"/>
              </a:rPr>
              <a:t>Baab</a:t>
            </a:r>
            <a:r>
              <a:rPr lang="en-US" sz="2000" b="1" i="1" dirty="0">
                <a:latin typeface="Calibri" panose="020F0502020204030204" pitchFamily="34" charset="0"/>
                <a:ea typeface="Calibri" panose="020F0502020204030204" pitchFamily="34" charset="0"/>
                <a:cs typeface="Times New Roman" panose="02020603050405020304" pitchFamily="18" charset="0"/>
              </a:rPr>
              <a:t> </a:t>
            </a:r>
            <a:r>
              <a:rPr lang="en-US" sz="2000" b="1" i="1" dirty="0" err="1">
                <a:latin typeface="Calibri" panose="020F0502020204030204" pitchFamily="34" charset="0"/>
                <a:ea typeface="Calibri" panose="020F0502020204030204" pitchFamily="34" charset="0"/>
                <a:cs typeface="Times New Roman" panose="02020603050405020304" pitchFamily="18" charset="0"/>
              </a:rPr>
              <a:t>Fadhlul</a:t>
            </a:r>
            <a:r>
              <a:rPr lang="en-US" sz="2000" b="1" i="1" dirty="0">
                <a:latin typeface="Calibri" panose="020F0502020204030204" pitchFamily="34" charset="0"/>
                <a:ea typeface="Calibri" panose="020F0502020204030204" pitchFamily="34" charset="0"/>
                <a:cs typeface="Times New Roman" panose="02020603050405020304" pitchFamily="18" charset="0"/>
              </a:rPr>
              <a:t> </a:t>
            </a:r>
            <a:r>
              <a:rPr lang="en-US" sz="2000" b="1" i="1" dirty="0" err="1">
                <a:latin typeface="Calibri" panose="020F0502020204030204" pitchFamily="34" charset="0"/>
                <a:ea typeface="Calibri" panose="020F0502020204030204" pitchFamily="34" charset="0"/>
                <a:cs typeface="Times New Roman" panose="02020603050405020304" pitchFamily="18" charset="0"/>
              </a:rPr>
              <a:t>Isha</a:t>
            </a:r>
            <a:r>
              <a:rPr lang="en-US" sz="2000" b="1" i="1" dirty="0">
                <a:latin typeface="Calibri" panose="020F0502020204030204" pitchFamily="34" charset="0"/>
                <a:ea typeface="Calibri" panose="020F0502020204030204" pitchFamily="34" charset="0"/>
                <a:cs typeface="Times New Roman" panose="02020603050405020304" pitchFamily="18" charset="0"/>
              </a:rPr>
              <a:t> fil </a:t>
            </a:r>
            <a:r>
              <a:rPr lang="en-US" sz="2000" b="1" i="1" dirty="0" err="1">
                <a:latin typeface="Calibri" panose="020F0502020204030204" pitchFamily="34" charset="0"/>
                <a:ea typeface="Calibri" panose="020F0502020204030204" pitchFamily="34" charset="0"/>
                <a:cs typeface="Times New Roman" panose="02020603050405020304" pitchFamily="18" charset="0"/>
              </a:rPr>
              <a:t>Jamaat</a:t>
            </a:r>
            <a:r>
              <a:rPr lang="en-US" sz="2000" dirty="0">
                <a:latin typeface="Calibri" panose="020F0502020204030204" pitchFamily="34" charset="0"/>
                <a:ea typeface="Calibri" panose="020F0502020204030204" pitchFamily="34" charset="0"/>
                <a:cs typeface="Times New Roman" panose="02020603050405020304" pitchFamily="18" charset="0"/>
              </a:rPr>
              <a:t>.) </a:t>
            </a:r>
            <a:endParaRPr lang="en-US" sz="2000" dirty="0"/>
          </a:p>
        </p:txBody>
      </p:sp>
      <p:sp>
        <p:nvSpPr>
          <p:cNvPr id="3" name="TextBox 2"/>
          <p:cNvSpPr txBox="1"/>
          <p:nvPr/>
        </p:nvSpPr>
        <p:spPr>
          <a:xfrm>
            <a:off x="599079" y="1239352"/>
            <a:ext cx="7723288" cy="707886"/>
          </a:xfrm>
          <a:prstGeom prst="rect">
            <a:avLst/>
          </a:prstGeom>
          <a:noFill/>
        </p:spPr>
        <p:txBody>
          <a:bodyPr wrap="none" rtlCol="0">
            <a:spAutoFit/>
          </a:bodyPr>
          <a:lstStyle/>
          <a:p>
            <a:r>
              <a:rPr lang="en-US" sz="4000" b="1" dirty="0" smtClean="0"/>
              <a:t>Importance of Congregational </a:t>
            </a:r>
            <a:r>
              <a:rPr lang="en-US" sz="4000" b="1" dirty="0" err="1" smtClean="0"/>
              <a:t>Salat</a:t>
            </a:r>
            <a:endParaRPr lang="en-US" sz="4000" b="1" dirty="0"/>
          </a:p>
        </p:txBody>
      </p:sp>
    </p:spTree>
    <p:extLst>
      <p:ext uri="{BB962C8B-B14F-4D97-AF65-F5344CB8AC3E}">
        <p14:creationId xmlns:p14="http://schemas.microsoft.com/office/powerpoint/2010/main" val="3198213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8883" y="1272422"/>
            <a:ext cx="5881256" cy="1200329"/>
          </a:xfrm>
          <a:prstGeom prst="rect">
            <a:avLst/>
          </a:prstGeom>
          <a:noFill/>
        </p:spPr>
        <p:txBody>
          <a:bodyPr wrap="square" rtlCol="0">
            <a:spAutoFit/>
          </a:bodyPr>
          <a:lstStyle/>
          <a:p>
            <a:r>
              <a:rPr lang="en-US" sz="3600" b="1" dirty="0" smtClean="0"/>
              <a:t>Why so much emphasis on Congregational </a:t>
            </a:r>
            <a:r>
              <a:rPr lang="en-US" sz="3600" b="1" dirty="0" err="1" smtClean="0"/>
              <a:t>Salat</a:t>
            </a:r>
            <a:r>
              <a:rPr lang="en-US" sz="3600" b="1" dirty="0" smtClean="0"/>
              <a:t>?</a:t>
            </a:r>
            <a:endParaRPr lang="en-US" sz="3600" b="1" dirty="0"/>
          </a:p>
        </p:txBody>
      </p:sp>
      <p:pic>
        <p:nvPicPr>
          <p:cNvPr id="3" name="Picture 2"/>
          <p:cNvPicPr>
            <a:picLocks noChangeAspect="1"/>
          </p:cNvPicPr>
          <p:nvPr/>
        </p:nvPicPr>
        <p:blipFill>
          <a:blip r:embed="rId3"/>
          <a:stretch>
            <a:fillRect/>
          </a:stretch>
        </p:blipFill>
        <p:spPr>
          <a:xfrm>
            <a:off x="4383590" y="2781471"/>
            <a:ext cx="4589821" cy="2680271"/>
          </a:xfrm>
          <a:prstGeom prst="rect">
            <a:avLst/>
          </a:prstGeom>
        </p:spPr>
      </p:pic>
      <p:sp>
        <p:nvSpPr>
          <p:cNvPr id="8" name="Rectangle 7"/>
          <p:cNvSpPr/>
          <p:nvPr/>
        </p:nvSpPr>
        <p:spPr>
          <a:xfrm>
            <a:off x="276261" y="2601152"/>
            <a:ext cx="4088446" cy="3046988"/>
          </a:xfrm>
          <a:prstGeom prst="rect">
            <a:avLst/>
          </a:prstGeom>
        </p:spPr>
        <p:txBody>
          <a:bodyPr wrap="square">
            <a:spAutoFit/>
          </a:bodyPr>
          <a:lstStyle/>
          <a:p>
            <a:r>
              <a:rPr lang="en-US" sz="2400" dirty="0"/>
              <a:t>[29:46] Recite that which has been revealed to thee of the Book, and observe Prayer. Surely, Prayer restrains </a:t>
            </a:r>
            <a:r>
              <a:rPr lang="en-US" sz="2400" i="1" dirty="0"/>
              <a:t>one </a:t>
            </a:r>
            <a:r>
              <a:rPr lang="en-US" sz="2400" dirty="0"/>
              <a:t>from indecency and manifest evil, and remembrance of Allah indeed is the greatest </a:t>
            </a:r>
            <a:r>
              <a:rPr lang="en-US" sz="2400" i="1" dirty="0"/>
              <a:t>virtue</a:t>
            </a:r>
            <a:r>
              <a:rPr lang="en-US" sz="2400" dirty="0"/>
              <a:t>. And Allah knows what you do.</a:t>
            </a:r>
          </a:p>
        </p:txBody>
      </p:sp>
    </p:spTree>
    <p:extLst>
      <p:ext uri="{BB962C8B-B14F-4D97-AF65-F5344CB8AC3E}">
        <p14:creationId xmlns:p14="http://schemas.microsoft.com/office/powerpoint/2010/main" val="593861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572" y="1342424"/>
            <a:ext cx="5153971" cy="1325563"/>
          </a:xfrm>
        </p:spPr>
        <p:txBody>
          <a:bodyPr/>
          <a:lstStyle/>
          <a:p>
            <a:r>
              <a:rPr lang="en-US" b="1" dirty="0" smtClean="0"/>
              <a:t>Where do we stand?</a:t>
            </a:r>
            <a:endParaRPr lang="en-US" b="1" dirty="0"/>
          </a:p>
        </p:txBody>
      </p:sp>
      <p:sp>
        <p:nvSpPr>
          <p:cNvPr id="4" name="Content Placeholder 3"/>
          <p:cNvSpPr>
            <a:spLocks noGrp="1"/>
          </p:cNvSpPr>
          <p:nvPr>
            <p:ph idx="1"/>
          </p:nvPr>
        </p:nvSpPr>
        <p:spPr>
          <a:xfrm>
            <a:off x="727286" y="2486098"/>
            <a:ext cx="8416713" cy="3195224"/>
          </a:xfrm>
        </p:spPr>
        <p:txBody>
          <a:bodyPr>
            <a:noAutofit/>
          </a:bodyPr>
          <a:lstStyle/>
          <a:p>
            <a:r>
              <a:rPr lang="en-US" dirty="0" smtClean="0"/>
              <a:t>In the last three days, how many </a:t>
            </a:r>
            <a:r>
              <a:rPr lang="en-US" dirty="0" err="1" smtClean="0"/>
              <a:t>Salat</a:t>
            </a:r>
            <a:r>
              <a:rPr lang="en-US" dirty="0" smtClean="0"/>
              <a:t> did you offer without combining (</a:t>
            </a:r>
            <a:r>
              <a:rPr lang="en-US" dirty="0" err="1" smtClean="0"/>
              <a:t>Zuhr</a:t>
            </a:r>
            <a:r>
              <a:rPr lang="en-US" dirty="0" smtClean="0"/>
              <a:t> and </a:t>
            </a:r>
            <a:r>
              <a:rPr lang="en-US" dirty="0" err="1" smtClean="0"/>
              <a:t>Asr</a:t>
            </a:r>
            <a:r>
              <a:rPr lang="en-US" dirty="0" smtClean="0"/>
              <a:t>, </a:t>
            </a:r>
            <a:r>
              <a:rPr lang="en-US" dirty="0" err="1" smtClean="0"/>
              <a:t>Maghrib</a:t>
            </a:r>
            <a:r>
              <a:rPr lang="en-US" dirty="0" smtClean="0"/>
              <a:t> and </a:t>
            </a:r>
            <a:r>
              <a:rPr lang="en-US" dirty="0" err="1" smtClean="0"/>
              <a:t>Isha</a:t>
            </a:r>
            <a:r>
              <a:rPr lang="en-US" dirty="0" smtClean="0"/>
              <a:t>)?</a:t>
            </a:r>
          </a:p>
          <a:p>
            <a:r>
              <a:rPr lang="en-US" dirty="0" smtClean="0"/>
              <a:t>How many prayers were offered in congregation?</a:t>
            </a:r>
          </a:p>
          <a:p>
            <a:r>
              <a:rPr lang="en-US" dirty="0" smtClean="0"/>
              <a:t>How many prayers were offered at a </a:t>
            </a:r>
            <a:r>
              <a:rPr lang="en-US" dirty="0" err="1" smtClean="0"/>
              <a:t>Salat</a:t>
            </a:r>
            <a:r>
              <a:rPr lang="en-US" dirty="0" smtClean="0"/>
              <a:t> Center or in the masjid?</a:t>
            </a:r>
          </a:p>
          <a:p>
            <a:pPr marL="0" indent="0" algn="ctr">
              <a:buNone/>
            </a:pPr>
            <a:r>
              <a:rPr lang="en-US" b="1" dirty="0" smtClean="0"/>
              <a:t>Add the three numbers together.</a:t>
            </a:r>
          </a:p>
          <a:p>
            <a:pPr marL="0" indent="0" algn="ctr">
              <a:buNone/>
            </a:pPr>
            <a:r>
              <a:rPr lang="en-US" b="1" dirty="0" smtClean="0"/>
              <a:t>(Keep it to yourself.. the “score” is for you!)</a:t>
            </a:r>
            <a:endParaRPr lang="en-US" b="1" dirty="0"/>
          </a:p>
        </p:txBody>
      </p:sp>
      <p:sp>
        <p:nvSpPr>
          <p:cNvPr id="3" name="Rectangle 2"/>
          <p:cNvSpPr/>
          <p:nvPr/>
        </p:nvSpPr>
        <p:spPr>
          <a:xfrm>
            <a:off x="4845831" y="223732"/>
            <a:ext cx="2555262" cy="646331"/>
          </a:xfrm>
          <a:prstGeom prst="rect">
            <a:avLst/>
          </a:prstGeom>
        </p:spPr>
        <p:txBody>
          <a:bodyPr wrap="none">
            <a:spAutoFit/>
          </a:bodyPr>
          <a:lstStyle/>
          <a:p>
            <a:r>
              <a:rPr lang="x-none" sz="3600" b="1" dirty="0">
                <a:solidFill>
                  <a:schemeClr val="bg1"/>
                </a:solidFill>
              </a:rPr>
              <a:t>اپنے جائزے لیں -</a:t>
            </a:r>
            <a:endParaRPr lang="en-US" sz="3600" b="1" dirty="0">
              <a:solidFill>
                <a:schemeClr val="bg1"/>
              </a:solidFill>
            </a:endParaRPr>
          </a:p>
        </p:txBody>
      </p:sp>
      <p:sp>
        <p:nvSpPr>
          <p:cNvPr id="5" name="Title 1"/>
          <p:cNvSpPr txBox="1">
            <a:spLocks/>
          </p:cNvSpPr>
          <p:nvPr/>
        </p:nvSpPr>
        <p:spPr>
          <a:xfrm>
            <a:off x="3994807" y="890705"/>
            <a:ext cx="4315389" cy="5887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0000"/>
                </a:solidFill>
              </a:rPr>
              <a:t>Self analyze </a:t>
            </a:r>
            <a:r>
              <a:rPr lang="en-US" sz="3200" b="1" dirty="0">
                <a:solidFill>
                  <a:srgbClr val="000000"/>
                </a:solidFill>
              </a:rPr>
              <a:t>y</a:t>
            </a:r>
            <a:r>
              <a:rPr lang="en-US" sz="3200" b="1" dirty="0" smtClean="0">
                <a:solidFill>
                  <a:srgbClr val="000000"/>
                </a:solidFill>
              </a:rPr>
              <a:t>ourself, KMV</a:t>
            </a:r>
            <a:endParaRPr lang="en-US" sz="3200" b="1" dirty="0">
              <a:solidFill>
                <a:srgbClr val="000000"/>
              </a:solidFill>
            </a:endParaRPr>
          </a:p>
        </p:txBody>
      </p:sp>
    </p:spTree>
    <p:extLst>
      <p:ext uri="{BB962C8B-B14F-4D97-AF65-F5344CB8AC3E}">
        <p14:creationId xmlns:p14="http://schemas.microsoft.com/office/powerpoint/2010/main" val="385291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Right Arrow 5"/>
          <p:cNvSpPr/>
          <p:nvPr/>
        </p:nvSpPr>
        <p:spPr>
          <a:xfrm>
            <a:off x="795867" y="2132573"/>
            <a:ext cx="7806266" cy="11684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95867" y="3439255"/>
            <a:ext cx="2421466" cy="2677656"/>
          </a:xfrm>
          <a:prstGeom prst="rect">
            <a:avLst/>
          </a:prstGeom>
          <a:noFill/>
        </p:spPr>
        <p:txBody>
          <a:bodyPr wrap="square" rtlCol="0">
            <a:spAutoFit/>
          </a:bodyPr>
          <a:lstStyle/>
          <a:p>
            <a:pPr algn="ctr"/>
            <a:r>
              <a:rPr lang="en-US" sz="2400" dirty="0" smtClean="0">
                <a:solidFill>
                  <a:srgbClr val="0070C0"/>
                </a:solidFill>
              </a:rPr>
              <a:t>Focus on regularity of prayers.  Make time for prayers on time. Prefer faith over worldly matters.</a:t>
            </a:r>
            <a:endParaRPr lang="en-US" sz="2400" dirty="0">
              <a:solidFill>
                <a:srgbClr val="0070C0"/>
              </a:solidFill>
            </a:endParaRPr>
          </a:p>
        </p:txBody>
      </p:sp>
      <p:sp>
        <p:nvSpPr>
          <p:cNvPr id="8" name="TextBox 7"/>
          <p:cNvSpPr txBox="1"/>
          <p:nvPr/>
        </p:nvSpPr>
        <p:spPr>
          <a:xfrm>
            <a:off x="3488267" y="3439255"/>
            <a:ext cx="2421466" cy="2677656"/>
          </a:xfrm>
          <a:prstGeom prst="rect">
            <a:avLst/>
          </a:prstGeom>
          <a:noFill/>
        </p:spPr>
        <p:txBody>
          <a:bodyPr wrap="square" rtlCol="0">
            <a:spAutoFit/>
          </a:bodyPr>
          <a:lstStyle/>
          <a:p>
            <a:pPr algn="ctr"/>
            <a:r>
              <a:rPr lang="en-US" sz="2400" dirty="0" smtClean="0">
                <a:solidFill>
                  <a:srgbClr val="0070C0"/>
                </a:solidFill>
              </a:rPr>
              <a:t>Think about ways to offer prayers in congregation.  Make going to the masjid or </a:t>
            </a:r>
            <a:r>
              <a:rPr lang="en-US" sz="2400" dirty="0" err="1" smtClean="0">
                <a:solidFill>
                  <a:srgbClr val="0070C0"/>
                </a:solidFill>
              </a:rPr>
              <a:t>Salat</a:t>
            </a:r>
            <a:r>
              <a:rPr lang="en-US" sz="2400" dirty="0" smtClean="0">
                <a:solidFill>
                  <a:srgbClr val="0070C0"/>
                </a:solidFill>
              </a:rPr>
              <a:t> Center a daily practice.</a:t>
            </a:r>
            <a:endParaRPr lang="en-US" sz="2400" dirty="0">
              <a:solidFill>
                <a:srgbClr val="0070C0"/>
              </a:solidFill>
            </a:endParaRPr>
          </a:p>
        </p:txBody>
      </p:sp>
      <p:sp>
        <p:nvSpPr>
          <p:cNvPr id="9" name="TextBox 8"/>
          <p:cNvSpPr txBox="1"/>
          <p:nvPr/>
        </p:nvSpPr>
        <p:spPr>
          <a:xfrm>
            <a:off x="6180667" y="3439255"/>
            <a:ext cx="2421466" cy="2308324"/>
          </a:xfrm>
          <a:prstGeom prst="rect">
            <a:avLst/>
          </a:prstGeom>
          <a:noFill/>
        </p:spPr>
        <p:txBody>
          <a:bodyPr wrap="square" rtlCol="0">
            <a:spAutoFit/>
          </a:bodyPr>
          <a:lstStyle/>
          <a:p>
            <a:pPr algn="ctr"/>
            <a:r>
              <a:rPr lang="en-US" sz="2400" dirty="0" smtClean="0">
                <a:solidFill>
                  <a:srgbClr val="0070C0"/>
                </a:solidFill>
              </a:rPr>
              <a:t>Reach out to your brothers. Bring a brother with you to the masjid next time.</a:t>
            </a:r>
            <a:endParaRPr lang="en-US" sz="2400" dirty="0">
              <a:solidFill>
                <a:srgbClr val="0070C0"/>
              </a:solidFill>
            </a:endParaRPr>
          </a:p>
          <a:p>
            <a:pPr algn="ctr"/>
            <a:endParaRPr lang="en-US" sz="2400" dirty="0">
              <a:solidFill>
                <a:srgbClr val="0070C0"/>
              </a:solidFill>
            </a:endParaRPr>
          </a:p>
        </p:txBody>
      </p:sp>
      <p:sp>
        <p:nvSpPr>
          <p:cNvPr id="14" name="TextBox 13"/>
          <p:cNvSpPr txBox="1"/>
          <p:nvPr/>
        </p:nvSpPr>
        <p:spPr>
          <a:xfrm>
            <a:off x="7588675" y="2415887"/>
            <a:ext cx="575733" cy="523220"/>
          </a:xfrm>
          <a:prstGeom prst="rect">
            <a:avLst/>
          </a:prstGeom>
          <a:noFill/>
        </p:spPr>
        <p:txBody>
          <a:bodyPr wrap="square" rtlCol="0">
            <a:spAutoFit/>
          </a:bodyPr>
          <a:lstStyle/>
          <a:p>
            <a:pPr algn="ctr"/>
            <a:r>
              <a:rPr lang="en-US" sz="2800" dirty="0">
                <a:solidFill>
                  <a:srgbClr val="000000"/>
                </a:solidFill>
              </a:rPr>
              <a:t>4</a:t>
            </a:r>
            <a:r>
              <a:rPr lang="en-US" sz="2800" dirty="0" smtClean="0">
                <a:solidFill>
                  <a:srgbClr val="000000"/>
                </a:solidFill>
              </a:rPr>
              <a:t>5</a:t>
            </a:r>
            <a:endParaRPr lang="en-US" sz="2800" dirty="0">
              <a:solidFill>
                <a:srgbClr val="000000"/>
              </a:solidFill>
            </a:endParaRPr>
          </a:p>
        </p:txBody>
      </p:sp>
      <p:sp>
        <p:nvSpPr>
          <p:cNvPr id="15" name="TextBox 14"/>
          <p:cNvSpPr txBox="1"/>
          <p:nvPr/>
        </p:nvSpPr>
        <p:spPr>
          <a:xfrm>
            <a:off x="1036317" y="2446203"/>
            <a:ext cx="575733" cy="523220"/>
          </a:xfrm>
          <a:prstGeom prst="rect">
            <a:avLst/>
          </a:prstGeom>
          <a:noFill/>
        </p:spPr>
        <p:txBody>
          <a:bodyPr wrap="square" rtlCol="0">
            <a:spAutoFit/>
          </a:bodyPr>
          <a:lstStyle/>
          <a:p>
            <a:pPr algn="ctr"/>
            <a:r>
              <a:rPr lang="en-US" sz="2800" dirty="0" smtClean="0">
                <a:solidFill>
                  <a:srgbClr val="000000"/>
                </a:solidFill>
              </a:rPr>
              <a:t>0</a:t>
            </a:r>
            <a:endParaRPr lang="en-US" sz="2800" dirty="0">
              <a:solidFill>
                <a:srgbClr val="000000"/>
              </a:solidFill>
            </a:endParaRPr>
          </a:p>
        </p:txBody>
      </p:sp>
      <p:sp>
        <p:nvSpPr>
          <p:cNvPr id="10" name="TextBox 9"/>
          <p:cNvSpPr txBox="1"/>
          <p:nvPr/>
        </p:nvSpPr>
        <p:spPr>
          <a:xfrm>
            <a:off x="2361700" y="2425805"/>
            <a:ext cx="4526643" cy="523220"/>
          </a:xfrm>
          <a:prstGeom prst="rect">
            <a:avLst/>
          </a:prstGeom>
          <a:noFill/>
        </p:spPr>
        <p:txBody>
          <a:bodyPr wrap="square" rtlCol="0">
            <a:spAutoFit/>
          </a:bodyPr>
          <a:lstStyle/>
          <a:p>
            <a:pPr algn="ctr"/>
            <a:r>
              <a:rPr lang="en-US" sz="2800" dirty="0" smtClean="0"/>
              <a:t>Combined Score</a:t>
            </a:r>
            <a:endParaRPr lang="en-US" sz="2800" dirty="0"/>
          </a:p>
        </p:txBody>
      </p:sp>
      <p:sp>
        <p:nvSpPr>
          <p:cNvPr id="11" name="Title 1"/>
          <p:cNvSpPr>
            <a:spLocks noGrp="1"/>
          </p:cNvSpPr>
          <p:nvPr>
            <p:ph type="title"/>
          </p:nvPr>
        </p:nvSpPr>
        <p:spPr>
          <a:xfrm>
            <a:off x="554671" y="1578112"/>
            <a:ext cx="8298039" cy="695348"/>
          </a:xfrm>
        </p:spPr>
        <p:txBody>
          <a:bodyPr>
            <a:normAutofit/>
          </a:bodyPr>
          <a:lstStyle/>
          <a:p>
            <a:pPr algn="ctr"/>
            <a:r>
              <a:rPr lang="en-US" sz="3600" b="1" dirty="0" smtClean="0"/>
              <a:t>How to Improve?</a:t>
            </a:r>
            <a:endParaRPr lang="en-US" sz="3600" b="1" dirty="0"/>
          </a:p>
        </p:txBody>
      </p:sp>
      <p:sp>
        <p:nvSpPr>
          <p:cNvPr id="2" name="Rectangle 1"/>
          <p:cNvSpPr/>
          <p:nvPr/>
        </p:nvSpPr>
        <p:spPr>
          <a:xfrm>
            <a:off x="3974447" y="285377"/>
            <a:ext cx="4480300" cy="584776"/>
          </a:xfrm>
          <a:prstGeom prst="rect">
            <a:avLst/>
          </a:prstGeom>
        </p:spPr>
        <p:txBody>
          <a:bodyPr wrap="none">
            <a:spAutoFit/>
          </a:bodyPr>
          <a:lstStyle/>
          <a:p>
            <a:r>
              <a:rPr lang="x-none" sz="3200" b="1" dirty="0">
                <a:solidFill>
                  <a:schemeClr val="bg1"/>
                </a:solidFill>
              </a:rPr>
              <a:t>اپنے اندر پاک تبدیلیاں پیدا کریں -</a:t>
            </a:r>
            <a:endParaRPr lang="en-US" sz="3200" b="1" dirty="0">
              <a:solidFill>
                <a:schemeClr val="bg1"/>
              </a:solidFill>
            </a:endParaRPr>
          </a:p>
        </p:txBody>
      </p:sp>
      <p:sp>
        <p:nvSpPr>
          <p:cNvPr id="12" name="Title 1"/>
          <p:cNvSpPr txBox="1">
            <a:spLocks/>
          </p:cNvSpPr>
          <p:nvPr/>
        </p:nvSpPr>
        <p:spPr>
          <a:xfrm>
            <a:off x="3193396" y="459189"/>
            <a:ext cx="5856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Bring about pious changes in yourself</a:t>
            </a:r>
            <a:endParaRPr lang="en-US" sz="2800" b="1" dirty="0"/>
          </a:p>
        </p:txBody>
      </p:sp>
    </p:spTree>
    <p:extLst>
      <p:ext uri="{BB962C8B-B14F-4D97-AF65-F5344CB8AC3E}">
        <p14:creationId xmlns:p14="http://schemas.microsoft.com/office/powerpoint/2010/main" val="374142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5686" y="1117655"/>
            <a:ext cx="7886700" cy="1325563"/>
          </a:xfrm>
        </p:spPr>
        <p:txBody>
          <a:bodyPr/>
          <a:lstStyle/>
          <a:p>
            <a:r>
              <a:rPr lang="en-US" b="1" dirty="0" smtClean="0"/>
              <a:t>AGENDA</a:t>
            </a:r>
            <a:endParaRPr lang="en-US" b="1" dirty="0"/>
          </a:p>
        </p:txBody>
      </p:sp>
      <p:sp>
        <p:nvSpPr>
          <p:cNvPr id="3" name="Content Placeholder 2"/>
          <p:cNvSpPr>
            <a:spLocks noGrp="1"/>
          </p:cNvSpPr>
          <p:nvPr>
            <p:ph idx="1"/>
          </p:nvPr>
        </p:nvSpPr>
        <p:spPr>
          <a:xfrm>
            <a:off x="663926" y="2334056"/>
            <a:ext cx="7886700" cy="4351338"/>
          </a:xfrm>
        </p:spPr>
        <p:txBody>
          <a:bodyPr>
            <a:normAutofit lnSpcReduction="10000"/>
          </a:bodyPr>
          <a:lstStyle/>
          <a:p>
            <a:r>
              <a:rPr lang="en-US" dirty="0" smtClean="0"/>
              <a:t>Recitation of the Holy Quran (23:1-10)		</a:t>
            </a:r>
          </a:p>
          <a:p>
            <a:r>
              <a:rPr lang="en-US" dirty="0" smtClean="0"/>
              <a:t>Pledge</a:t>
            </a:r>
          </a:p>
          <a:p>
            <a:r>
              <a:rPr lang="en-US" dirty="0" smtClean="0"/>
              <a:t>Reminder: Why Recite Quran Everyday		</a:t>
            </a:r>
          </a:p>
          <a:p>
            <a:r>
              <a:rPr lang="en-US" dirty="0" smtClean="0"/>
              <a:t>Monthly topic: Getting Serious about Salat	</a:t>
            </a:r>
            <a:endParaRPr lang="en-US" dirty="0"/>
          </a:p>
          <a:p>
            <a:r>
              <a:rPr lang="en-US" dirty="0" smtClean="0"/>
              <a:t>Health topic: Walking and Exercise</a:t>
            </a:r>
            <a:endParaRPr lang="en-US" dirty="0"/>
          </a:p>
          <a:p>
            <a:r>
              <a:rPr lang="en-US" dirty="0" smtClean="0"/>
              <a:t>National Reminders/announcements</a:t>
            </a:r>
          </a:p>
          <a:p>
            <a:r>
              <a:rPr lang="en-US" dirty="0" smtClean="0"/>
              <a:t>Local Reminders/announcements			</a:t>
            </a:r>
          </a:p>
          <a:p>
            <a:r>
              <a:rPr lang="en-US" dirty="0" err="1" smtClean="0"/>
              <a:t>Dua</a:t>
            </a:r>
            <a:endParaRPr lang="en-US" dirty="0" smtClean="0"/>
          </a:p>
          <a:p>
            <a:pPr marL="0" indent="0">
              <a:buNone/>
            </a:pPr>
            <a:r>
              <a:rPr lang="en-US" dirty="0" smtClean="0"/>
              <a:t>								</a:t>
            </a:r>
          </a:p>
        </p:txBody>
      </p:sp>
    </p:spTree>
    <p:extLst>
      <p:ext uri="{BB962C8B-B14F-4D97-AF65-F5344CB8AC3E}">
        <p14:creationId xmlns:p14="http://schemas.microsoft.com/office/powerpoint/2010/main" val="1650300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 name="Shape 84"/>
          <p:cNvSpPr>
            <a:spLocks noGrp="1"/>
          </p:cNvSpPr>
          <p:nvPr>
            <p:ph type="subTitle" sz="quarter" idx="1"/>
          </p:nvPr>
        </p:nvSpPr>
        <p:spPr>
          <a:xfrm>
            <a:off x="464024" y="4755796"/>
            <a:ext cx="8325134" cy="659393"/>
          </a:xfrm>
          <a:prstGeom prst="rect">
            <a:avLst/>
          </a:prstGeom>
          <a:effectLst>
            <a:outerShdw blurRad="50800" dist="25400" dir="5400000" rotWithShape="0">
              <a:srgbClr val="000000">
                <a:alpha val="25000"/>
              </a:srgbClr>
            </a:outerShdw>
          </a:effectLst>
        </p:spPr>
        <p:txBody>
          <a:bodyPr>
            <a:noAutofit/>
          </a:bodyPr>
          <a:lstStyle/>
          <a:p>
            <a:pPr defTabSz="131696">
              <a:defRPr sz="2625">
                <a:solidFill>
                  <a:srgbClr val="3F3C3A"/>
                </a:solidFill>
                <a:latin typeface="Times New Roman"/>
                <a:ea typeface="Times New Roman"/>
                <a:cs typeface="Times New Roman"/>
                <a:sym typeface="Times New Roman"/>
              </a:defRPr>
            </a:pPr>
            <a:r>
              <a:rPr lang="en-US" sz="4000" b="1" dirty="0" smtClean="0">
                <a:solidFill>
                  <a:srgbClr val="FF0000"/>
                </a:solidFill>
              </a:rPr>
              <a:t>Health Topic: Walking </a:t>
            </a:r>
            <a:r>
              <a:rPr lang="en-US" sz="4000" b="1" dirty="0">
                <a:solidFill>
                  <a:srgbClr val="FF0000"/>
                </a:solidFill>
              </a:rPr>
              <a:t>and </a:t>
            </a:r>
            <a:r>
              <a:rPr lang="en-US" sz="4000" b="1" dirty="0" smtClean="0">
                <a:solidFill>
                  <a:srgbClr val="FF0000"/>
                </a:solidFill>
              </a:rPr>
              <a:t>Exercise</a:t>
            </a:r>
          </a:p>
        </p:txBody>
      </p:sp>
      <p:pic>
        <p:nvPicPr>
          <p:cNvPr id="85" name="pasted-image.png"/>
          <p:cNvPicPr>
            <a:picLocks noChangeAspect="1"/>
          </p:cNvPicPr>
          <p:nvPr/>
        </p:nvPicPr>
        <p:blipFill>
          <a:blip r:embed="rId2">
            <a:extLst/>
          </a:blip>
          <a:stretch>
            <a:fillRect/>
          </a:stretch>
        </p:blipFill>
        <p:spPr>
          <a:xfrm>
            <a:off x="3131033" y="1150841"/>
            <a:ext cx="2991116" cy="2991116"/>
          </a:xfrm>
          <a:prstGeom prst="rect">
            <a:avLst/>
          </a:prstGeom>
          <a:ln w="12700">
            <a:miter lim="400000"/>
          </a:ln>
        </p:spPr>
      </p:pic>
    </p:spTree>
    <p:extLst>
      <p:ext uri="{BB962C8B-B14F-4D97-AF65-F5344CB8AC3E}">
        <p14:creationId xmlns:p14="http://schemas.microsoft.com/office/powerpoint/2010/main" val="2812827183"/>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 name="pasted-image.tiff"/>
          <p:cNvPicPr>
            <a:picLocks noChangeAspect="1"/>
          </p:cNvPicPr>
          <p:nvPr/>
        </p:nvPicPr>
        <p:blipFill>
          <a:blip r:embed="rId2">
            <a:extLst/>
          </a:blip>
          <a:stretch>
            <a:fillRect/>
          </a:stretch>
        </p:blipFill>
        <p:spPr>
          <a:xfrm>
            <a:off x="754371" y="1109609"/>
            <a:ext cx="8048363" cy="5030227"/>
          </a:xfrm>
          <a:prstGeom prst="rect">
            <a:avLst/>
          </a:prstGeom>
          <a:ln w="12700">
            <a:miter lim="400000"/>
          </a:ln>
        </p:spPr>
      </p:pic>
    </p:spTree>
    <p:extLst>
      <p:ext uri="{BB962C8B-B14F-4D97-AF65-F5344CB8AC3E}">
        <p14:creationId xmlns:p14="http://schemas.microsoft.com/office/powerpoint/2010/main" val="745506099"/>
      </p:ext>
    </p:extLst>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 name="pasted-image.tiff"/>
          <p:cNvPicPr>
            <a:picLocks noChangeAspect="1"/>
          </p:cNvPicPr>
          <p:nvPr/>
        </p:nvPicPr>
        <p:blipFill>
          <a:blip r:embed="rId2">
            <a:extLst/>
          </a:blip>
          <a:stretch>
            <a:fillRect/>
          </a:stretch>
        </p:blipFill>
        <p:spPr>
          <a:xfrm>
            <a:off x="243068" y="1128791"/>
            <a:ext cx="4789451" cy="4789451"/>
          </a:xfrm>
          <a:prstGeom prst="rect">
            <a:avLst/>
          </a:prstGeom>
          <a:ln w="12700">
            <a:miter lim="400000"/>
          </a:ln>
        </p:spPr>
      </p:pic>
      <p:sp>
        <p:nvSpPr>
          <p:cNvPr id="3" name="TextBox 2"/>
          <p:cNvSpPr txBox="1"/>
          <p:nvPr/>
        </p:nvSpPr>
        <p:spPr>
          <a:xfrm>
            <a:off x="5161547" y="1413184"/>
            <a:ext cx="3982453"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4000" dirty="0" smtClean="0">
                <a:solidFill>
                  <a:srgbClr val="0070C0"/>
                </a:solidFill>
                <a:latin typeface="Didot"/>
                <a:ea typeface="Didot"/>
                <a:cs typeface="Didot"/>
                <a:sym typeface="Didot"/>
              </a:rPr>
              <a:t>Bike your way to better physical and mental health!</a:t>
            </a:r>
          </a:p>
          <a:p>
            <a:pPr marL="0" marR="0" indent="0" algn="ctr" defTabSz="584200" rtl="0" fontAlgn="auto" latinLnBrk="0" hangingPunct="0">
              <a:lnSpc>
                <a:spcPct val="100000"/>
              </a:lnSpc>
              <a:spcBef>
                <a:spcPts val="0"/>
              </a:spcBef>
              <a:spcAft>
                <a:spcPts val="0"/>
              </a:spcAft>
              <a:buClrTx/>
              <a:buSzTx/>
              <a:buFontTx/>
              <a:buNone/>
              <a:tabLst/>
            </a:pPr>
            <a:r>
              <a:rPr kumimoji="0" lang="en-US" sz="4000" b="0" i="0" u="none" strike="noStrike" cap="none" spc="0" normalizeH="0" dirty="0" smtClean="0">
                <a:ln>
                  <a:noFill/>
                </a:ln>
                <a:solidFill>
                  <a:srgbClr val="0070C0"/>
                </a:solidFill>
                <a:effectLst/>
                <a:uFillTx/>
                <a:latin typeface="Didot"/>
                <a:ea typeface="Didot"/>
                <a:cs typeface="Didot"/>
                <a:sym typeface="Didot"/>
              </a:rPr>
              <a:t>And lose some weight while you are at it.</a:t>
            </a:r>
          </a:p>
        </p:txBody>
      </p:sp>
    </p:spTree>
    <p:extLst>
      <p:ext uri="{BB962C8B-B14F-4D97-AF65-F5344CB8AC3E}">
        <p14:creationId xmlns:p14="http://schemas.microsoft.com/office/powerpoint/2010/main" val="555496354"/>
      </p:ext>
    </p:extLst>
  </p:cSld>
  <p:clrMapOvr>
    <a:masterClrMapping/>
  </p:clrMapOvr>
  <p:transition spd="slow">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 name="pasted-image.png"/>
          <p:cNvPicPr>
            <a:picLocks noChangeAspect="1"/>
          </p:cNvPicPr>
          <p:nvPr/>
        </p:nvPicPr>
        <p:blipFill>
          <a:blip r:embed="rId2">
            <a:extLst/>
          </a:blip>
          <a:stretch>
            <a:fillRect/>
          </a:stretch>
        </p:blipFill>
        <p:spPr>
          <a:xfrm>
            <a:off x="80099" y="1121938"/>
            <a:ext cx="8994187" cy="4931595"/>
          </a:xfrm>
          <a:prstGeom prst="rect">
            <a:avLst/>
          </a:prstGeom>
          <a:ln w="12700">
            <a:miter lim="400000"/>
          </a:ln>
        </p:spPr>
      </p:pic>
    </p:spTree>
    <p:extLst>
      <p:ext uri="{BB962C8B-B14F-4D97-AF65-F5344CB8AC3E}">
        <p14:creationId xmlns:p14="http://schemas.microsoft.com/office/powerpoint/2010/main" val="2506677070"/>
      </p:ext>
    </p:extLst>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80414"/>
            <a:ext cx="7886700" cy="4351338"/>
          </a:xfrm>
        </p:spPr>
        <p:txBody>
          <a:bodyPr/>
          <a:lstStyle/>
          <a:p>
            <a:pPr marL="0" indent="0">
              <a:buNone/>
            </a:pPr>
            <a:endParaRPr lang="en-US" b="1" dirty="0" smtClean="0"/>
          </a:p>
          <a:p>
            <a:pPr marL="0" indent="0">
              <a:buNone/>
            </a:pPr>
            <a:r>
              <a:rPr lang="en-US" b="1" dirty="0" smtClean="0"/>
              <a:t>For 2015, </a:t>
            </a:r>
            <a:r>
              <a:rPr lang="en-US" b="1" dirty="0" err="1" smtClean="0"/>
              <a:t>Majlis</a:t>
            </a:r>
            <a:r>
              <a:rPr lang="en-US" b="1" dirty="0" smtClean="0"/>
              <a:t> </a:t>
            </a:r>
            <a:r>
              <a:rPr lang="en-US" b="1" dirty="0" err="1" smtClean="0"/>
              <a:t>Ansarullah</a:t>
            </a:r>
            <a:r>
              <a:rPr lang="en-US" b="1" dirty="0" smtClean="0"/>
              <a:t> USA priorities to cultivating the culture of:</a:t>
            </a:r>
          </a:p>
          <a:p>
            <a:pPr marL="0" indent="0">
              <a:buNone/>
            </a:pPr>
            <a:endParaRPr lang="en-US" b="1" dirty="0" smtClean="0"/>
          </a:p>
          <a:p>
            <a:pPr marL="514350" indent="-514350">
              <a:buFont typeface="+mj-lt"/>
              <a:buAutoNum type="arabicPeriod"/>
            </a:pPr>
            <a:r>
              <a:rPr lang="en-US" dirty="0" smtClean="0"/>
              <a:t>Regular Recitation of the Holy Quran</a:t>
            </a:r>
          </a:p>
          <a:p>
            <a:pPr marL="514350" indent="-514350">
              <a:buFont typeface="+mj-lt"/>
              <a:buAutoNum type="arabicPeriod"/>
            </a:pPr>
            <a:r>
              <a:rPr lang="en-US" dirty="0" smtClean="0"/>
              <a:t>Offering </a:t>
            </a:r>
            <a:r>
              <a:rPr lang="en-US" dirty="0"/>
              <a:t>C</a:t>
            </a:r>
            <a:r>
              <a:rPr lang="en-US" dirty="0" smtClean="0"/>
              <a:t>ongregational Prayers</a:t>
            </a:r>
          </a:p>
          <a:p>
            <a:pPr marL="0" indent="0">
              <a:buNone/>
            </a:pPr>
            <a:endParaRPr lang="en-US" b="1" dirty="0"/>
          </a:p>
        </p:txBody>
      </p:sp>
      <p:sp>
        <p:nvSpPr>
          <p:cNvPr id="4" name="TextBox 3"/>
          <p:cNvSpPr txBox="1"/>
          <p:nvPr/>
        </p:nvSpPr>
        <p:spPr>
          <a:xfrm>
            <a:off x="4366901" y="290557"/>
            <a:ext cx="3975127" cy="646331"/>
          </a:xfrm>
          <a:prstGeom prst="rect">
            <a:avLst/>
          </a:prstGeom>
          <a:noFill/>
        </p:spPr>
        <p:txBody>
          <a:bodyPr wrap="none" rtlCol="0">
            <a:spAutoFit/>
          </a:bodyPr>
          <a:lstStyle/>
          <a:p>
            <a:r>
              <a:rPr lang="en-US" sz="3600" b="1" dirty="0" smtClean="0">
                <a:solidFill>
                  <a:schemeClr val="bg1"/>
                </a:solidFill>
              </a:rPr>
              <a:t>National Reminders</a:t>
            </a:r>
            <a:endParaRPr lang="en-US" sz="3600" b="1" dirty="0">
              <a:solidFill>
                <a:schemeClr val="bg1"/>
              </a:solidFill>
            </a:endParaRPr>
          </a:p>
        </p:txBody>
      </p:sp>
    </p:spTree>
    <p:extLst>
      <p:ext uri="{BB962C8B-B14F-4D97-AF65-F5344CB8AC3E}">
        <p14:creationId xmlns:p14="http://schemas.microsoft.com/office/powerpoint/2010/main" val="3628297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453"/>
            <a:ext cx="7886700" cy="4351338"/>
          </a:xfrm>
        </p:spPr>
        <p:txBody>
          <a:bodyPr>
            <a:normAutofit/>
          </a:bodyPr>
          <a:lstStyle/>
          <a:p>
            <a:pPr marL="971550" lvl="1" indent="-514350">
              <a:buFont typeface="+mj-lt"/>
              <a:buAutoNum type="arabicPeriod"/>
            </a:pPr>
            <a:r>
              <a:rPr lang="en-US" b="1" dirty="0"/>
              <a:t>	</a:t>
            </a:r>
            <a:endParaRPr lang="en-US" b="1" dirty="0" smtClean="0"/>
          </a:p>
          <a:p>
            <a:pPr marL="971550" lvl="1" indent="-514350">
              <a:buFont typeface="+mj-lt"/>
              <a:buAutoNum type="arabicPeriod"/>
            </a:pPr>
            <a:r>
              <a:rPr lang="en-US" b="1" dirty="0"/>
              <a:t>	</a:t>
            </a:r>
            <a:endParaRPr lang="en-US" dirty="0"/>
          </a:p>
          <a:p>
            <a:endParaRPr lang="en-US" dirty="0" smtClean="0"/>
          </a:p>
          <a:p>
            <a:endParaRPr lang="en-US" dirty="0"/>
          </a:p>
          <a:p>
            <a:pPr marL="0" indent="0">
              <a:buNone/>
            </a:pPr>
            <a:endParaRPr lang="en-US" dirty="0" smtClean="0"/>
          </a:p>
          <a:p>
            <a:endParaRPr lang="en-US" dirty="0"/>
          </a:p>
          <a:p>
            <a:endParaRPr lang="en-US" dirty="0" smtClean="0"/>
          </a:p>
          <a:p>
            <a:pPr marL="0" indent="0">
              <a:buNone/>
            </a:pPr>
            <a:r>
              <a:rPr lang="en-US" b="1" dirty="0" err="1" smtClean="0"/>
              <a:t>Dua</a:t>
            </a:r>
            <a:endParaRPr lang="en-US" b="1" dirty="0"/>
          </a:p>
        </p:txBody>
      </p:sp>
      <p:sp>
        <p:nvSpPr>
          <p:cNvPr id="4" name="TextBox 3"/>
          <p:cNvSpPr txBox="1"/>
          <p:nvPr/>
        </p:nvSpPr>
        <p:spPr>
          <a:xfrm>
            <a:off x="5238571" y="376015"/>
            <a:ext cx="3311484" cy="646331"/>
          </a:xfrm>
          <a:prstGeom prst="rect">
            <a:avLst/>
          </a:prstGeom>
          <a:noFill/>
        </p:spPr>
        <p:txBody>
          <a:bodyPr wrap="none" rtlCol="0">
            <a:spAutoFit/>
          </a:bodyPr>
          <a:lstStyle/>
          <a:p>
            <a:r>
              <a:rPr lang="en-US" sz="3600" b="1" dirty="0" smtClean="0">
                <a:solidFill>
                  <a:schemeClr val="bg1"/>
                </a:solidFill>
              </a:rPr>
              <a:t>Local Reminders</a:t>
            </a:r>
            <a:endParaRPr lang="en-US" sz="3600" b="1" dirty="0">
              <a:solidFill>
                <a:schemeClr val="bg1"/>
              </a:solidFill>
            </a:endParaRPr>
          </a:p>
        </p:txBody>
      </p:sp>
    </p:spTree>
    <p:extLst>
      <p:ext uri="{BB962C8B-B14F-4D97-AF65-F5344CB8AC3E}">
        <p14:creationId xmlns:p14="http://schemas.microsoft.com/office/powerpoint/2010/main" val="1349908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710" y="1376045"/>
            <a:ext cx="7886700" cy="4430395"/>
          </a:xfrm>
        </p:spPr>
        <p:txBody>
          <a:bodyPr>
            <a:noAutofit/>
          </a:bodyPr>
          <a:lstStyle/>
          <a:p>
            <a:pPr marL="0" indent="0">
              <a:buNone/>
            </a:pPr>
            <a:r>
              <a:rPr lang="en-US" sz="3200" b="1" dirty="0" err="1"/>
              <a:t>Hazrat</a:t>
            </a:r>
            <a:r>
              <a:rPr lang="en-US" sz="3200" b="1" dirty="0"/>
              <a:t> Promised </a:t>
            </a:r>
            <a:r>
              <a:rPr lang="en-US" sz="3200" b="1" dirty="0" smtClean="0"/>
              <a:t>Messiah </a:t>
            </a:r>
            <a:r>
              <a:rPr lang="en-US" sz="3200" b="1" dirty="0"/>
              <a:t>(as</a:t>
            </a:r>
            <a:r>
              <a:rPr lang="en-US" sz="3200" b="1" dirty="0" smtClean="0"/>
              <a:t>) says, </a:t>
            </a:r>
            <a:endParaRPr lang="en-US" sz="3200" dirty="0"/>
          </a:p>
          <a:p>
            <a:pPr marL="0" indent="0">
              <a:buNone/>
            </a:pPr>
            <a:r>
              <a:rPr lang="en-US" sz="3200" dirty="0" smtClean="0"/>
              <a:t>“… you </a:t>
            </a:r>
            <a:r>
              <a:rPr lang="en-US" sz="3200" dirty="0"/>
              <a:t>do not leave </a:t>
            </a:r>
            <a:r>
              <a:rPr lang="en-US" sz="3200" dirty="0" smtClean="0"/>
              <a:t>the Holy </a:t>
            </a:r>
            <a:r>
              <a:rPr lang="en-US" sz="3200" dirty="0"/>
              <a:t>Quran like a book that has been forsaken, since it is therein, and nowhere else, that life lies. Those who </a:t>
            </a:r>
            <a:r>
              <a:rPr lang="en-US" sz="3200" dirty="0" smtClean="0"/>
              <a:t>give honor </a:t>
            </a:r>
            <a:r>
              <a:rPr lang="en-US" sz="3200" dirty="0"/>
              <a:t>to this Holy Book shall be honored in heaven. Those who will hold the H</a:t>
            </a:r>
            <a:r>
              <a:rPr lang="en-US" sz="3200" dirty="0" smtClean="0"/>
              <a:t>oly </a:t>
            </a:r>
            <a:r>
              <a:rPr lang="en-US" sz="3200" dirty="0"/>
              <a:t>Q</a:t>
            </a:r>
            <a:r>
              <a:rPr lang="en-US" sz="3200" dirty="0" smtClean="0"/>
              <a:t>uran </a:t>
            </a:r>
            <a:r>
              <a:rPr lang="en-US" sz="3200" dirty="0"/>
              <a:t>superior to every tradition and every other sayings shall be given preference in heaven</a:t>
            </a:r>
            <a:r>
              <a:rPr lang="en-US" sz="3200" dirty="0" smtClean="0"/>
              <a:t>.“</a:t>
            </a:r>
          </a:p>
          <a:p>
            <a:pPr marL="0" indent="0" algn="r">
              <a:buNone/>
            </a:pPr>
            <a:r>
              <a:rPr lang="en-US" sz="2000" b="1" dirty="0" smtClean="0"/>
              <a:t>Our Teachings, page 12</a:t>
            </a:r>
            <a:endParaRPr lang="en-US" sz="2000" b="1" dirty="0"/>
          </a:p>
        </p:txBody>
      </p:sp>
      <p:sp>
        <p:nvSpPr>
          <p:cNvPr id="2" name="Rectangle 1"/>
          <p:cNvSpPr/>
          <p:nvPr/>
        </p:nvSpPr>
        <p:spPr>
          <a:xfrm>
            <a:off x="3488762" y="394454"/>
            <a:ext cx="5541902" cy="523220"/>
          </a:xfrm>
          <a:prstGeom prst="rect">
            <a:avLst/>
          </a:prstGeom>
        </p:spPr>
        <p:txBody>
          <a:bodyPr wrap="none">
            <a:spAutoFit/>
          </a:bodyPr>
          <a:lstStyle/>
          <a:p>
            <a:r>
              <a:rPr lang="en-US" sz="2800" b="1" dirty="0">
                <a:solidFill>
                  <a:schemeClr val="bg1"/>
                </a:solidFill>
              </a:rPr>
              <a:t>Why </a:t>
            </a:r>
            <a:r>
              <a:rPr lang="en-US" sz="2800" b="1" dirty="0" smtClean="0">
                <a:solidFill>
                  <a:schemeClr val="bg1"/>
                </a:solidFill>
              </a:rPr>
              <a:t>read </a:t>
            </a:r>
            <a:r>
              <a:rPr lang="en-US" sz="2800" b="1" dirty="0">
                <a:solidFill>
                  <a:schemeClr val="bg1"/>
                </a:solidFill>
              </a:rPr>
              <a:t>the Holy Quran </a:t>
            </a:r>
            <a:r>
              <a:rPr lang="en-US" sz="2800" b="1" dirty="0" smtClean="0">
                <a:solidFill>
                  <a:schemeClr val="bg1"/>
                </a:solidFill>
              </a:rPr>
              <a:t>regularly?</a:t>
            </a:r>
            <a:endParaRPr lang="en-US" sz="2800" b="1" dirty="0">
              <a:solidFill>
                <a:schemeClr val="bg1"/>
              </a:solidFill>
            </a:endParaRPr>
          </a:p>
        </p:txBody>
      </p:sp>
    </p:spTree>
    <p:extLst>
      <p:ext uri="{BB962C8B-B14F-4D97-AF65-F5344CB8AC3E}">
        <p14:creationId xmlns:p14="http://schemas.microsoft.com/office/powerpoint/2010/main" val="3409862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545600" y="4301649"/>
            <a:ext cx="7752522" cy="17050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a:solidFill>
                  <a:schemeClr val="tx1"/>
                </a:solidFill>
              </a:rPr>
              <a:t>Getting Serious About </a:t>
            </a:r>
            <a:r>
              <a:rPr lang="en-US" sz="4500" dirty="0" smtClean="0">
                <a:solidFill>
                  <a:schemeClr val="tx1"/>
                </a:solidFill>
              </a:rPr>
              <a:t>Congregational </a:t>
            </a:r>
            <a:r>
              <a:rPr lang="en-US" sz="4500" dirty="0" err="1" smtClean="0">
                <a:solidFill>
                  <a:schemeClr val="tx1"/>
                </a:solidFill>
              </a:rPr>
              <a:t>Salat</a:t>
            </a:r>
            <a:endParaRPr lang="en-US" sz="4500"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041" y="1164296"/>
            <a:ext cx="4557639" cy="3038426"/>
          </a:xfrm>
          <a:prstGeom prst="rect">
            <a:avLst/>
          </a:prstGeom>
        </p:spPr>
      </p:pic>
    </p:spTree>
    <p:extLst>
      <p:ext uri="{BB962C8B-B14F-4D97-AF65-F5344CB8AC3E}">
        <p14:creationId xmlns:p14="http://schemas.microsoft.com/office/powerpoint/2010/main" val="272400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ttp://www.alislam.org/quran/search2/verses/023-002.png"/>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8789" t="1" b="555"/>
          <a:stretch/>
        </p:blipFill>
        <p:spPr bwMode="auto">
          <a:xfrm>
            <a:off x="6457113" y="2291232"/>
            <a:ext cx="2286021" cy="578721"/>
          </a:xfrm>
          <a:prstGeom prst="rect">
            <a:avLst/>
          </a:prstGeom>
          <a:noFill/>
          <a:ln>
            <a:noFill/>
          </a:ln>
        </p:spPr>
      </p:pic>
      <p:pic>
        <p:nvPicPr>
          <p:cNvPr id="3" name="Picture 2" descr="http://www.alislam.org/quran/search2/verses/023-003.png"/>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05381" y="3256781"/>
            <a:ext cx="2937754" cy="587337"/>
          </a:xfrm>
          <a:prstGeom prst="rect">
            <a:avLst/>
          </a:prstGeom>
          <a:noFill/>
          <a:ln>
            <a:noFill/>
          </a:ln>
        </p:spPr>
      </p:pic>
      <p:pic>
        <p:nvPicPr>
          <p:cNvPr id="4" name="Picture 3" descr="http://www.alislam.org/quran/search2/verses/023-010.png"/>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4527" t="-5430"/>
          <a:stretch/>
        </p:blipFill>
        <p:spPr bwMode="auto">
          <a:xfrm>
            <a:off x="5163356" y="4507409"/>
            <a:ext cx="3696511" cy="649538"/>
          </a:xfrm>
          <a:prstGeom prst="rect">
            <a:avLst/>
          </a:prstGeom>
          <a:noFill/>
          <a:ln>
            <a:noFill/>
          </a:ln>
        </p:spPr>
      </p:pic>
      <p:sp>
        <p:nvSpPr>
          <p:cNvPr id="5" name="Rectangle 4"/>
          <p:cNvSpPr/>
          <p:nvPr/>
        </p:nvSpPr>
        <p:spPr>
          <a:xfrm>
            <a:off x="687344" y="2058251"/>
            <a:ext cx="3857306" cy="3688189"/>
          </a:xfrm>
          <a:prstGeom prst="rect">
            <a:avLst/>
          </a:prstGeom>
        </p:spPr>
        <p:txBody>
          <a:bodyPr wrap="square">
            <a:spAutoFit/>
          </a:bodyPr>
          <a:lstStyle/>
          <a:p>
            <a:pPr>
              <a:lnSpc>
                <a:spcPct val="115000"/>
              </a:lnSpc>
              <a:spcAft>
                <a:spcPts val="750"/>
              </a:spcAft>
            </a:pP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[23:2] </a:t>
            </a:r>
            <a:r>
              <a:rPr lang="en-US" sz="2000" b="1" dirty="0">
                <a:solidFill>
                  <a:srgbClr val="000000"/>
                </a:solidFill>
                <a:latin typeface="Verdana" panose="020B0604030504040204" pitchFamily="34" charset="0"/>
                <a:ea typeface="Calibri" panose="020F0502020204030204" pitchFamily="34" charset="0"/>
                <a:cs typeface="Times New Roman" panose="02020603050405020304" pitchFamily="18" charset="0"/>
              </a:rPr>
              <a:t>Surely, success does come to the believers</a:t>
            </a:r>
            <a:r>
              <a:rPr lang="en-US" sz="2000" b="1" dirty="0" smtClean="0">
                <a:solidFill>
                  <a:srgbClr val="000000"/>
                </a:solidFill>
                <a:latin typeface="Verdana" panose="020B0604030504040204" pitchFamily="34" charset="0"/>
                <a:ea typeface="Calibri" panose="020F0502020204030204" pitchFamily="34" charset="0"/>
                <a:cs typeface="Times New Roman" panose="02020603050405020304" pitchFamily="18" charset="0"/>
              </a:rPr>
              <a:t>,</a:t>
            </a:r>
          </a:p>
          <a:p>
            <a:pPr>
              <a:lnSpc>
                <a:spcPct val="115000"/>
              </a:lnSpc>
              <a:spcAft>
                <a:spcPts val="750"/>
              </a:spcAft>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[23:3] </a:t>
            </a:r>
            <a:r>
              <a:rPr lang="en-US" sz="2000" b="1" dirty="0">
                <a:solidFill>
                  <a:srgbClr val="000000"/>
                </a:solidFill>
                <a:latin typeface="Verdana" panose="020B0604030504040204" pitchFamily="34" charset="0"/>
                <a:ea typeface="Calibri" panose="020F0502020204030204" pitchFamily="34" charset="0"/>
                <a:cs typeface="Times New Roman" panose="02020603050405020304" pitchFamily="18" charset="0"/>
              </a:rPr>
              <a:t>Who are humble in their Prayers</a:t>
            </a:r>
            <a:r>
              <a:rPr lang="en-US" sz="2000" b="1" dirty="0" smtClean="0">
                <a:solidFill>
                  <a:srgbClr val="000000"/>
                </a:solidFill>
                <a:latin typeface="Verdana" panose="020B0604030504040204" pitchFamily="34" charset="0"/>
                <a:ea typeface="Calibri" panose="020F0502020204030204" pitchFamily="34" charset="0"/>
                <a:cs typeface="Times New Roman" panose="02020603050405020304" pitchFamily="18" charset="0"/>
              </a:rPr>
              <a:t>,</a:t>
            </a:r>
          </a:p>
          <a:p>
            <a:pPr>
              <a:lnSpc>
                <a:spcPct val="115000"/>
              </a:lnSpc>
              <a:spcAft>
                <a:spcPts val="750"/>
              </a:spcAft>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750"/>
              </a:spcAft>
            </a:pP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[23:10] </a:t>
            </a:r>
            <a:r>
              <a:rPr lang="en-US" sz="2000" b="1" dirty="0">
                <a:solidFill>
                  <a:srgbClr val="000000"/>
                </a:solidFill>
                <a:latin typeface="Verdana" panose="020B0604030504040204" pitchFamily="34" charset="0"/>
                <a:ea typeface="Calibri" panose="020F0502020204030204" pitchFamily="34" charset="0"/>
                <a:cs typeface="Times New Roman" panose="02020603050405020304" pitchFamily="18" charset="0"/>
              </a:rPr>
              <a:t>And who are strict in the observance of their Prayers.</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23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187440" y="2445376"/>
            <a:ext cx="422434" cy="422434"/>
          </a:xfrm>
          <a:prstGeom prst="rect">
            <a:avLst/>
          </a:prstGeom>
        </p:spPr>
      </p:pic>
      <p:pic>
        <p:nvPicPr>
          <p:cNvPr id="8" name="23_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304389" y="3325229"/>
            <a:ext cx="452584" cy="452584"/>
          </a:xfrm>
          <a:prstGeom prst="rect">
            <a:avLst/>
          </a:prstGeom>
        </p:spPr>
      </p:pic>
      <p:pic>
        <p:nvPicPr>
          <p:cNvPr id="9" name="23_1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613973" y="4676887"/>
            <a:ext cx="480060" cy="480060"/>
          </a:xfrm>
          <a:prstGeom prst="rect">
            <a:avLst/>
          </a:prstGeom>
        </p:spPr>
      </p:pic>
      <p:sp>
        <p:nvSpPr>
          <p:cNvPr id="6" name="TextBox 5"/>
          <p:cNvSpPr txBox="1"/>
          <p:nvPr/>
        </p:nvSpPr>
        <p:spPr>
          <a:xfrm>
            <a:off x="5227785" y="1306873"/>
            <a:ext cx="3559739" cy="400110"/>
          </a:xfrm>
          <a:prstGeom prst="rect">
            <a:avLst/>
          </a:prstGeom>
          <a:noFill/>
        </p:spPr>
        <p:txBody>
          <a:bodyPr wrap="none" rtlCol="0">
            <a:spAutoFit/>
          </a:bodyPr>
          <a:lstStyle/>
          <a:p>
            <a:r>
              <a:rPr lang="en-US" sz="2000" dirty="0" smtClean="0"/>
              <a:t>Click        to listen the recitation</a:t>
            </a:r>
            <a:endParaRPr lang="en-US" sz="2000" dirty="0"/>
          </a:p>
        </p:txBody>
      </p:sp>
      <p:sp>
        <p:nvSpPr>
          <p:cNvPr id="10" name="Action Button: Sound 9"/>
          <p:cNvSpPr/>
          <p:nvPr/>
        </p:nvSpPr>
        <p:spPr>
          <a:xfrm>
            <a:off x="5876656" y="1430162"/>
            <a:ext cx="300512" cy="251203"/>
          </a:xfrm>
          <a:prstGeom prst="actionButtonSound">
            <a:avLst/>
          </a:prstGeom>
          <a:ln/>
        </p:spPr>
        <p:style>
          <a:lnRef idx="1">
            <a:schemeClr val="accent1"/>
          </a:lnRef>
          <a:fillRef idx="3">
            <a:schemeClr val="accent1"/>
          </a:fillRef>
          <a:effectRef idx="2">
            <a:schemeClr val="accent1"/>
          </a:effectRef>
          <a:fontRef idx="minor">
            <a:schemeClr val="lt1"/>
          </a:fontRef>
        </p:style>
        <p:txBody>
          <a:bodyPr/>
          <a:lstStyle/>
          <a:p>
            <a:endParaRPr lang="en-US" sz="2000"/>
          </a:p>
        </p:txBody>
      </p:sp>
    </p:spTree>
    <p:extLst>
      <p:ext uri="{BB962C8B-B14F-4D97-AF65-F5344CB8AC3E}">
        <p14:creationId xmlns:p14="http://schemas.microsoft.com/office/powerpoint/2010/main" val="14738137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258"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747"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8097" y="858972"/>
            <a:ext cx="7886700" cy="1325563"/>
          </a:xfrm>
        </p:spPr>
        <p:txBody>
          <a:bodyPr/>
          <a:lstStyle/>
          <a:p>
            <a:r>
              <a:rPr lang="en-US" b="1" dirty="0" smtClean="0">
                <a:latin typeface="+mn-lt"/>
              </a:rPr>
              <a:t>Success in </a:t>
            </a:r>
            <a:r>
              <a:rPr lang="en-US" b="1" dirty="0" err="1" smtClean="0">
                <a:latin typeface="+mn-lt"/>
              </a:rPr>
              <a:t>Salat</a:t>
            </a:r>
            <a:r>
              <a:rPr lang="en-US" b="1" dirty="0" smtClean="0">
                <a:latin typeface="+mn-lt"/>
              </a:rPr>
              <a:t>!</a:t>
            </a:r>
            <a:endParaRPr lang="en-US" b="1" dirty="0">
              <a:latin typeface="+mn-lt"/>
            </a:endParaRPr>
          </a:p>
        </p:txBody>
      </p:sp>
      <p:sp>
        <p:nvSpPr>
          <p:cNvPr id="3" name="Content Placeholder 2"/>
          <p:cNvSpPr>
            <a:spLocks noGrp="1"/>
          </p:cNvSpPr>
          <p:nvPr>
            <p:ph idx="1"/>
          </p:nvPr>
        </p:nvSpPr>
        <p:spPr>
          <a:xfrm>
            <a:off x="349550" y="1863695"/>
            <a:ext cx="3725145" cy="3430202"/>
          </a:xfrm>
        </p:spPr>
        <p:txBody>
          <a:bodyPr anchor="ctr">
            <a:noAutofit/>
          </a:bodyPr>
          <a:lstStyle/>
          <a:p>
            <a:pPr marL="0" indent="0" algn="ctr">
              <a:buNone/>
            </a:pPr>
            <a:r>
              <a:rPr lang="en-US" sz="4400" b="1" dirty="0"/>
              <a:t>What does it mean to be </a:t>
            </a:r>
            <a:r>
              <a:rPr lang="en-US" sz="4400" b="1" u="sng" dirty="0"/>
              <a:t>strict</a:t>
            </a:r>
            <a:r>
              <a:rPr lang="en-US" sz="4400" b="1" dirty="0"/>
              <a:t> in the </a:t>
            </a:r>
            <a:r>
              <a:rPr lang="en-US" sz="4400" b="1" i="1" dirty="0"/>
              <a:t>observance</a:t>
            </a:r>
            <a:r>
              <a:rPr lang="en-US" sz="4400" b="1" dirty="0"/>
              <a:t> of our prayers?</a:t>
            </a:r>
          </a:p>
        </p:txBody>
      </p:sp>
      <p:sp>
        <p:nvSpPr>
          <p:cNvPr id="6" name="TextBox 5"/>
          <p:cNvSpPr txBox="1"/>
          <p:nvPr/>
        </p:nvSpPr>
        <p:spPr>
          <a:xfrm>
            <a:off x="2212122" y="5293897"/>
            <a:ext cx="4734110" cy="707886"/>
          </a:xfrm>
          <a:prstGeom prst="rect">
            <a:avLst/>
          </a:prstGeom>
          <a:noFill/>
        </p:spPr>
        <p:txBody>
          <a:bodyPr wrap="square" rtlCol="0">
            <a:spAutoFit/>
          </a:bodyPr>
          <a:lstStyle/>
          <a:p>
            <a:pPr algn="ctr"/>
            <a:r>
              <a:rPr lang="en-US" sz="4000" dirty="0" smtClean="0"/>
              <a:t>Share your thoughts</a:t>
            </a:r>
            <a:endParaRPr lang="en-US" sz="4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7488" y="1209821"/>
            <a:ext cx="2571162" cy="3967089"/>
          </a:xfrm>
          <a:prstGeom prst="rect">
            <a:avLst/>
          </a:prstGeom>
        </p:spPr>
      </p:pic>
    </p:spTree>
    <p:extLst>
      <p:ext uri="{BB962C8B-B14F-4D97-AF65-F5344CB8AC3E}">
        <p14:creationId xmlns:p14="http://schemas.microsoft.com/office/powerpoint/2010/main" val="3483768278"/>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1969" y="1180868"/>
            <a:ext cx="8280062" cy="4990597"/>
          </a:xfrm>
          <a:prstGeom prst="rect">
            <a:avLst/>
          </a:prstGeom>
        </p:spPr>
        <p:txBody>
          <a:bodyPr wrap="square">
            <a:spAutoFit/>
          </a:bodyPr>
          <a:lstStyle/>
          <a:p>
            <a:pPr algn="just">
              <a:lnSpc>
                <a:spcPct val="115000"/>
              </a:lnSpc>
              <a:spcAft>
                <a:spcPts val="750"/>
              </a:spcAft>
            </a:pPr>
            <a:r>
              <a:rPr lang="en-US" sz="2200" b="1" dirty="0" err="1">
                <a:latin typeface="Calibri" panose="020F0502020204030204" pitchFamily="34" charset="0"/>
                <a:ea typeface="Calibri" panose="020F0502020204030204" pitchFamily="34" charset="0"/>
                <a:cs typeface="Times New Roman" panose="02020603050405020304" pitchFamily="18" charset="0"/>
              </a:rPr>
              <a:t>Hadhrat</a:t>
            </a:r>
            <a:r>
              <a:rPr lang="en-US" sz="2200" b="1" dirty="0">
                <a:latin typeface="Calibri" panose="020F0502020204030204" pitchFamily="34" charset="0"/>
                <a:ea typeface="Calibri" panose="020F0502020204030204" pitchFamily="34" charset="0"/>
                <a:cs typeface="Times New Roman" panose="02020603050405020304" pitchFamily="18" charset="0"/>
              </a:rPr>
              <a:t> </a:t>
            </a:r>
            <a:r>
              <a:rPr lang="en-US" sz="2200" b="1" dirty="0" err="1">
                <a:latin typeface="Calibri" panose="020F0502020204030204" pitchFamily="34" charset="0"/>
                <a:ea typeface="Calibri" panose="020F0502020204030204" pitchFamily="34" charset="0"/>
                <a:cs typeface="Times New Roman" panose="02020603050405020304" pitchFamily="18" charset="0"/>
              </a:rPr>
              <a:t>Musleh</a:t>
            </a:r>
            <a:r>
              <a:rPr lang="en-US" sz="2200" b="1" dirty="0">
                <a:latin typeface="Calibri" panose="020F0502020204030204" pitchFamily="34" charset="0"/>
                <a:ea typeface="Calibri" panose="020F0502020204030204" pitchFamily="34" charset="0"/>
                <a:cs typeface="Times New Roman" panose="02020603050405020304" pitchFamily="18" charset="0"/>
              </a:rPr>
              <a:t> Maud (</a:t>
            </a:r>
            <a:r>
              <a:rPr lang="en-US" sz="2200" b="1" dirty="0" err="1">
                <a:latin typeface="Calibri" panose="020F0502020204030204" pitchFamily="34" charset="0"/>
                <a:ea typeface="Calibri" panose="020F0502020204030204" pitchFamily="34" charset="0"/>
                <a:cs typeface="Times New Roman" panose="02020603050405020304" pitchFamily="18" charset="0"/>
              </a:rPr>
              <a:t>rz</a:t>
            </a:r>
            <a:r>
              <a:rPr lang="en-US" sz="2200" b="1" dirty="0">
                <a:latin typeface="Calibri" panose="020F0502020204030204" pitchFamily="34" charset="0"/>
                <a:ea typeface="Calibri" panose="020F0502020204030204" pitchFamily="34" charset="0"/>
                <a:cs typeface="Times New Roman" panose="02020603050405020304" pitchFamily="18" charset="0"/>
              </a:rPr>
              <a:t>) </a:t>
            </a:r>
            <a:r>
              <a:rPr lang="en-US" sz="2200" b="1" dirty="0" smtClean="0">
                <a:latin typeface="Calibri" panose="020F0502020204030204" pitchFamily="34" charset="0"/>
                <a:ea typeface="Calibri" panose="020F0502020204030204" pitchFamily="34" charset="0"/>
                <a:cs typeface="Times New Roman" panose="02020603050405020304" pitchFamily="18" charset="0"/>
              </a:rPr>
              <a:t>explained that </a:t>
            </a:r>
            <a:r>
              <a:rPr lang="en-US" sz="2200" b="1" dirty="0">
                <a:latin typeface="Calibri" panose="020F0502020204030204" pitchFamily="34" charset="0"/>
                <a:ea typeface="Calibri" panose="020F0502020204030204" pitchFamily="34" charset="0"/>
                <a:cs typeface="Times New Roman" panose="02020603050405020304" pitchFamily="18" charset="0"/>
              </a:rPr>
              <a:t>AQAMUS SALAT means </a:t>
            </a:r>
          </a:p>
          <a:p>
            <a:pPr marL="342900" indent="-342900" algn="just">
              <a:lnSpc>
                <a:spcPct val="115000"/>
              </a:lnSpc>
              <a:spcAft>
                <a:spcPts val="750"/>
              </a:spcAft>
              <a:buFont typeface="+mj-lt"/>
              <a:buAutoNum type="arabicPeriod"/>
            </a:pPr>
            <a:r>
              <a:rPr lang="en-US" sz="2200" b="1" dirty="0">
                <a:latin typeface="Calibri" panose="020F0502020204030204" pitchFamily="34" charset="0"/>
                <a:ea typeface="Calibri" panose="020F0502020204030204" pitchFamily="34" charset="0"/>
                <a:cs typeface="Times New Roman" panose="02020603050405020304" pitchFamily="18" charset="0"/>
              </a:rPr>
              <a:t>he </a:t>
            </a:r>
            <a:r>
              <a:rPr lang="en-US" sz="2200" b="1" dirty="0" smtClean="0">
                <a:latin typeface="Calibri" panose="020F0502020204030204" pitchFamily="34" charset="0"/>
                <a:ea typeface="Calibri" panose="020F0502020204030204" pitchFamily="34" charset="0"/>
                <a:cs typeface="Times New Roman" panose="02020603050405020304" pitchFamily="18" charset="0"/>
              </a:rPr>
              <a:t>performs </a:t>
            </a:r>
            <a:r>
              <a:rPr lang="en-US" sz="2200" b="1" dirty="0">
                <a:latin typeface="Calibri" panose="020F0502020204030204" pitchFamily="34" charset="0"/>
                <a:ea typeface="Calibri" panose="020F0502020204030204" pitchFamily="34" charset="0"/>
                <a:cs typeface="Times New Roman" panose="02020603050405020304" pitchFamily="18" charset="0"/>
              </a:rPr>
              <a:t>his Prayers regularly, that is, on the prescribed time without any omission; </a:t>
            </a:r>
          </a:p>
          <a:p>
            <a:pPr marL="342900" indent="-342900" algn="just">
              <a:lnSpc>
                <a:spcPct val="115000"/>
              </a:lnSpc>
              <a:spcAft>
                <a:spcPts val="750"/>
              </a:spcAft>
              <a:buFont typeface="+mj-lt"/>
              <a:buAutoNum type="arabicPeriod"/>
            </a:pPr>
            <a:r>
              <a:rPr lang="en-US" sz="2200" b="1" dirty="0">
                <a:latin typeface="Calibri" panose="020F0502020204030204" pitchFamily="34" charset="0"/>
                <a:ea typeface="Calibri" panose="020F0502020204030204" pitchFamily="34" charset="0"/>
                <a:cs typeface="Times New Roman" panose="02020603050405020304" pitchFamily="18" charset="0"/>
              </a:rPr>
              <a:t>he </a:t>
            </a:r>
            <a:r>
              <a:rPr lang="en-US" sz="2200" b="1" dirty="0" smtClean="0">
                <a:latin typeface="Calibri" panose="020F0502020204030204" pitchFamily="34" charset="0"/>
                <a:ea typeface="Calibri" panose="020F0502020204030204" pitchFamily="34" charset="0"/>
                <a:cs typeface="Times New Roman" panose="02020603050405020304" pitchFamily="18" charset="0"/>
              </a:rPr>
              <a:t>performs </a:t>
            </a:r>
            <a:r>
              <a:rPr lang="en-US" sz="2200" b="1" dirty="0">
                <a:latin typeface="Calibri" panose="020F0502020204030204" pitchFamily="34" charset="0"/>
                <a:ea typeface="Calibri" panose="020F0502020204030204" pitchFamily="34" charset="0"/>
                <a:cs typeface="Times New Roman" panose="02020603050405020304" pitchFamily="18" charset="0"/>
              </a:rPr>
              <a:t>his Prayers in accordance with all the prescribed conditions (</a:t>
            </a:r>
            <a:r>
              <a:rPr lang="en-US" sz="2200" b="1" i="1" dirty="0" err="1">
                <a:latin typeface="Calibri" panose="020F0502020204030204" pitchFamily="34" charset="0"/>
                <a:ea typeface="Calibri" panose="020F0502020204030204" pitchFamily="34" charset="0"/>
                <a:cs typeface="Times New Roman" panose="02020603050405020304" pitchFamily="18" charset="0"/>
              </a:rPr>
              <a:t>Mufradat</a:t>
            </a:r>
            <a:r>
              <a:rPr lang="en-US" sz="2200" b="1" dirty="0">
                <a:latin typeface="Calibri" panose="020F0502020204030204" pitchFamily="34" charset="0"/>
                <a:ea typeface="Calibri" panose="020F0502020204030204" pitchFamily="34" charset="0"/>
                <a:cs typeface="Times New Roman" panose="02020603050405020304" pitchFamily="18" charset="0"/>
              </a:rPr>
              <a:t>), that is, after ablution, making correct postures –standing, bowing, prostrating and sitting, etc., </a:t>
            </a:r>
          </a:p>
          <a:p>
            <a:pPr marL="342900" indent="-342900" algn="just">
              <a:lnSpc>
                <a:spcPct val="115000"/>
              </a:lnSpc>
              <a:spcAft>
                <a:spcPts val="750"/>
              </a:spcAft>
              <a:buFont typeface="+mj-lt"/>
              <a:buAutoNum type="arabicPeriod"/>
            </a:pPr>
            <a:r>
              <a:rPr lang="en-US" sz="2200" b="1" dirty="0">
                <a:latin typeface="Calibri" panose="020F0502020204030204" pitchFamily="34" charset="0"/>
                <a:ea typeface="Calibri" panose="020F0502020204030204" pitchFamily="34" charset="0"/>
                <a:cs typeface="Times New Roman" panose="02020603050405020304" pitchFamily="18" charset="0"/>
              </a:rPr>
              <a:t>he does not allow his Prayer to fall down; </a:t>
            </a:r>
          </a:p>
          <a:p>
            <a:pPr marL="342900" indent="-342900" algn="just">
              <a:lnSpc>
                <a:spcPct val="115000"/>
              </a:lnSpc>
              <a:spcAft>
                <a:spcPts val="750"/>
              </a:spcAft>
              <a:buFont typeface="+mj-lt"/>
              <a:buAutoNum type="arabicPeriod"/>
            </a:pPr>
            <a:r>
              <a:rPr lang="en-US" sz="2200" b="1" dirty="0">
                <a:latin typeface="Calibri" panose="020F0502020204030204" pitchFamily="34" charset="0"/>
                <a:ea typeface="Calibri" panose="020F0502020204030204" pitchFamily="34" charset="0"/>
                <a:cs typeface="Times New Roman" panose="02020603050405020304" pitchFamily="18" charset="0"/>
              </a:rPr>
              <a:t>he motivates others to offer Prayers, and </a:t>
            </a:r>
          </a:p>
          <a:p>
            <a:pPr marL="342900" indent="-342900" algn="just">
              <a:lnSpc>
                <a:spcPct val="115000"/>
              </a:lnSpc>
              <a:spcAft>
                <a:spcPts val="750"/>
              </a:spcAft>
              <a:buFont typeface="+mj-lt"/>
              <a:buAutoNum type="arabicPeriod"/>
            </a:pPr>
            <a:r>
              <a:rPr lang="en-US" sz="2200" b="1" dirty="0">
                <a:latin typeface="Calibri" panose="020F0502020204030204" pitchFamily="34" charset="0"/>
                <a:ea typeface="Calibri" panose="020F0502020204030204" pitchFamily="34" charset="0"/>
                <a:cs typeface="Times New Roman" panose="02020603050405020304" pitchFamily="18" charset="0"/>
              </a:rPr>
              <a:t>he offers the Prayers in congregation and </a:t>
            </a:r>
            <a:r>
              <a:rPr lang="en-US" sz="2200" b="1" dirty="0" smtClean="0">
                <a:latin typeface="Calibri" panose="020F0502020204030204" pitchFamily="34" charset="0"/>
                <a:ea typeface="Calibri" panose="020F0502020204030204" pitchFamily="34" charset="0"/>
                <a:cs typeface="Times New Roman" panose="02020603050405020304" pitchFamily="18" charset="0"/>
              </a:rPr>
              <a:t>asks </a:t>
            </a:r>
            <a:r>
              <a:rPr lang="en-US" sz="2200" b="1" dirty="0">
                <a:latin typeface="Calibri" panose="020F0502020204030204" pitchFamily="34" charset="0"/>
                <a:ea typeface="Calibri" panose="020F0502020204030204" pitchFamily="34" charset="0"/>
                <a:cs typeface="Times New Roman" panose="02020603050405020304" pitchFamily="18" charset="0"/>
              </a:rPr>
              <a:t>others to do the same</a:t>
            </a:r>
            <a:r>
              <a:rPr lang="en-US" sz="2200" b="1" dirty="0" smtClean="0">
                <a:latin typeface="Calibri" panose="020F0502020204030204" pitchFamily="34" charset="0"/>
                <a:ea typeface="Calibri" panose="020F0502020204030204" pitchFamily="34" charset="0"/>
                <a:cs typeface="Times New Roman" panose="02020603050405020304" pitchFamily="18" charset="0"/>
              </a:rPr>
              <a:t>.</a:t>
            </a:r>
            <a:endParaRPr lang="en-US" sz="2200" b="1"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750"/>
              </a:spcAft>
            </a:pPr>
            <a:r>
              <a:rPr lang="en-US" sz="2000" i="1" dirty="0" smtClean="0">
                <a:latin typeface="Calibri" panose="020F0502020204030204" pitchFamily="34" charset="0"/>
                <a:ea typeface="Calibri" panose="020F0502020204030204" pitchFamily="34" charset="0"/>
                <a:cs typeface="Times New Roman" panose="02020603050405020304" pitchFamily="18" charset="0"/>
              </a:rPr>
              <a:t>Five Volume Commentary, page 32 and 2043</a:t>
            </a:r>
            <a:endParaRPr lang="en-US" sz="2000" i="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06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015135"/>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96006" y="1267214"/>
            <a:ext cx="3758432" cy="4708981"/>
          </a:xfrm>
          <a:prstGeom prst="rect">
            <a:avLst/>
          </a:prstGeom>
          <a:noFill/>
        </p:spPr>
        <p:txBody>
          <a:bodyPr wrap="square" rtlCol="0">
            <a:spAutoFit/>
          </a:bodyPr>
          <a:lstStyle/>
          <a:p>
            <a:pPr algn="just"/>
            <a:r>
              <a:rPr lang="en-US" sz="2000" b="1" dirty="0" smtClean="0"/>
              <a:t>The </a:t>
            </a:r>
            <a:r>
              <a:rPr lang="en-US" sz="2000" b="1" dirty="0"/>
              <a:t>routine work-week has changed in recent years.  No more 9-to-5 jobs.  I am out of the house between 7am to 7pm on most days.  Our children have busy lives with school, sports, homework and religious studies.  When I come home, I still have household chores, Jama’at work, and work-related emails to attend to.  As a family, we have difficulty even sharing a meal together more than two times a week. How should I make sure my family is observing </a:t>
            </a:r>
            <a:r>
              <a:rPr lang="en-US" sz="2000" b="1" dirty="0" err="1"/>
              <a:t>Salat</a:t>
            </a:r>
            <a:r>
              <a:rPr lang="en-US" sz="2000" b="1" dirty="0"/>
              <a:t>?</a:t>
            </a:r>
          </a:p>
        </p:txBody>
      </p:sp>
      <p:sp>
        <p:nvSpPr>
          <p:cNvPr id="4" name="TextBox 3"/>
          <p:cNvSpPr txBox="1"/>
          <p:nvPr/>
        </p:nvSpPr>
        <p:spPr>
          <a:xfrm>
            <a:off x="787332" y="1267214"/>
            <a:ext cx="2915857" cy="769441"/>
          </a:xfrm>
          <a:prstGeom prst="rect">
            <a:avLst/>
          </a:prstGeom>
          <a:noFill/>
        </p:spPr>
        <p:txBody>
          <a:bodyPr wrap="none" rtlCol="0">
            <a:spAutoFit/>
          </a:bodyPr>
          <a:lstStyle/>
          <a:p>
            <a:r>
              <a:rPr lang="en-US" sz="4400" b="1" dirty="0" smtClean="0"/>
              <a:t>Discussion I</a:t>
            </a:r>
            <a:endParaRPr lang="en-US" sz="44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64" y="2036655"/>
            <a:ext cx="4613939" cy="3866481"/>
          </a:xfrm>
          <a:prstGeom prst="rect">
            <a:avLst/>
          </a:prstGeom>
        </p:spPr>
      </p:pic>
    </p:spTree>
    <p:extLst>
      <p:ext uri="{BB962C8B-B14F-4D97-AF65-F5344CB8AC3E}">
        <p14:creationId xmlns:p14="http://schemas.microsoft.com/office/powerpoint/2010/main" val="3781374449"/>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18653"/>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60571" y="1297624"/>
            <a:ext cx="8218420" cy="830997"/>
          </a:xfrm>
          <a:prstGeom prst="rect">
            <a:avLst/>
          </a:prstGeom>
          <a:noFill/>
        </p:spPr>
        <p:txBody>
          <a:bodyPr wrap="square" rtlCol="0">
            <a:spAutoFit/>
          </a:bodyPr>
          <a:lstStyle/>
          <a:p>
            <a:r>
              <a:rPr lang="en-US" sz="2400" b="1" dirty="0"/>
              <a:t>Option 1: </a:t>
            </a:r>
            <a:r>
              <a:rPr lang="en-US" sz="2400" dirty="0" smtClean="0"/>
              <a:t>Ask each family member daily if </a:t>
            </a:r>
            <a:r>
              <a:rPr lang="en-US" sz="2400" dirty="0"/>
              <a:t>they </a:t>
            </a:r>
            <a:r>
              <a:rPr lang="en-US" sz="2400" dirty="0" smtClean="0"/>
              <a:t>offered </a:t>
            </a:r>
            <a:r>
              <a:rPr lang="en-US" sz="2400" dirty="0"/>
              <a:t>all their </a:t>
            </a:r>
            <a:r>
              <a:rPr lang="en-US" sz="2400" dirty="0" smtClean="0"/>
              <a:t>prayers.</a:t>
            </a:r>
            <a:endParaRPr lang="en-US" sz="2400" dirty="0"/>
          </a:p>
        </p:txBody>
      </p:sp>
      <p:sp>
        <p:nvSpPr>
          <p:cNvPr id="3" name="TextBox 2"/>
          <p:cNvSpPr txBox="1"/>
          <p:nvPr/>
        </p:nvSpPr>
        <p:spPr>
          <a:xfrm>
            <a:off x="525294" y="2718028"/>
            <a:ext cx="8058678" cy="830997"/>
          </a:xfrm>
          <a:prstGeom prst="rect">
            <a:avLst/>
          </a:prstGeom>
          <a:noFill/>
        </p:spPr>
        <p:txBody>
          <a:bodyPr wrap="square" rtlCol="0">
            <a:spAutoFit/>
          </a:bodyPr>
          <a:lstStyle/>
          <a:p>
            <a:r>
              <a:rPr lang="en-US" sz="2400" b="1" dirty="0"/>
              <a:t>Option 2: </a:t>
            </a:r>
            <a:r>
              <a:rPr lang="en-US" sz="2400" dirty="0"/>
              <a:t>Get </a:t>
            </a:r>
            <a:r>
              <a:rPr lang="en-US" sz="2400" dirty="0" smtClean="0"/>
              <a:t>an agreement </a:t>
            </a:r>
            <a:r>
              <a:rPr lang="en-US" sz="2400" dirty="0"/>
              <a:t>with your family to offer </a:t>
            </a:r>
            <a:r>
              <a:rPr lang="en-US" sz="2400" dirty="0" err="1"/>
              <a:t>Fajr</a:t>
            </a:r>
            <a:r>
              <a:rPr lang="en-US" sz="2400" dirty="0"/>
              <a:t> prayer </a:t>
            </a:r>
            <a:r>
              <a:rPr lang="en-US" sz="2400" dirty="0" smtClean="0"/>
              <a:t>in congregation.  </a:t>
            </a:r>
            <a:endParaRPr lang="en-US" sz="2400" dirty="0"/>
          </a:p>
        </p:txBody>
      </p:sp>
      <p:sp>
        <p:nvSpPr>
          <p:cNvPr id="4" name="TextBox 3"/>
          <p:cNvSpPr txBox="1"/>
          <p:nvPr/>
        </p:nvSpPr>
        <p:spPr>
          <a:xfrm>
            <a:off x="525294" y="4138432"/>
            <a:ext cx="8058678" cy="1200329"/>
          </a:xfrm>
          <a:prstGeom prst="rect">
            <a:avLst/>
          </a:prstGeom>
          <a:noFill/>
        </p:spPr>
        <p:txBody>
          <a:bodyPr wrap="square" rtlCol="0">
            <a:spAutoFit/>
          </a:bodyPr>
          <a:lstStyle/>
          <a:p>
            <a:r>
              <a:rPr lang="en-US" sz="2400" b="1" dirty="0"/>
              <a:t>Option 3: </a:t>
            </a:r>
            <a:r>
              <a:rPr lang="en-US" sz="2400" dirty="0" smtClean="0"/>
              <a:t>Stick to a </a:t>
            </a:r>
            <a:r>
              <a:rPr lang="en-US" sz="2400" dirty="0" err="1"/>
              <a:t>Salat</a:t>
            </a:r>
            <a:r>
              <a:rPr lang="en-US" sz="2400" dirty="0"/>
              <a:t> time </a:t>
            </a:r>
            <a:r>
              <a:rPr lang="en-US" sz="2400" dirty="0" smtClean="0"/>
              <a:t>schedule, even if means </a:t>
            </a:r>
            <a:r>
              <a:rPr lang="en-US" sz="2400" dirty="0"/>
              <a:t>delaying or </a:t>
            </a:r>
            <a:r>
              <a:rPr lang="en-US" sz="2400" dirty="0" smtClean="0"/>
              <a:t>missing </a:t>
            </a:r>
            <a:r>
              <a:rPr lang="en-US" sz="2400" dirty="0"/>
              <a:t>the completion of household chores, homework, office work and Jama’at work.</a:t>
            </a:r>
          </a:p>
        </p:txBody>
      </p:sp>
    </p:spTree>
    <p:extLst>
      <p:ext uri="{BB962C8B-B14F-4D97-AF65-F5344CB8AC3E}">
        <p14:creationId xmlns:p14="http://schemas.microsoft.com/office/powerpoint/2010/main" val="704987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Renaissance">
  <a:themeElements>
    <a:clrScheme name="Renaissance">
      <a:dk1>
        <a:srgbClr val="625B48"/>
      </a:dk1>
      <a:lt1>
        <a:srgbClr val="1A2D62"/>
      </a:lt1>
      <a:dk2>
        <a:srgbClr val="A7A7A7"/>
      </a:dk2>
      <a:lt2>
        <a:srgbClr val="535353"/>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Lucida Grande"/>
        <a:ea typeface="Lucida Grande"/>
        <a:cs typeface="Lucida Grande"/>
      </a:majorFont>
      <a:minorFont>
        <a:latin typeface="Helvetica"/>
        <a:ea typeface="Helvetica"/>
        <a:cs typeface="Helvetica"/>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2C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1861</TotalTime>
  <Words>1212</Words>
  <Application>Microsoft Office PowerPoint</Application>
  <PresentationFormat>On-screen Show (4:3)</PresentationFormat>
  <Paragraphs>113</Paragraphs>
  <Slides>25</Slides>
  <Notes>16</Notes>
  <HiddenSlides>0</HiddenSlides>
  <MMClips>4</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Renaissance</vt:lpstr>
      <vt:lpstr>Office Theme</vt:lpstr>
      <vt:lpstr>Majlis Ansarullah Monthly Meeting</vt:lpstr>
      <vt:lpstr>AGENDA</vt:lpstr>
      <vt:lpstr>PowerPoint Presentation</vt:lpstr>
      <vt:lpstr>PowerPoint Presentation</vt:lpstr>
      <vt:lpstr>PowerPoint Presentation</vt:lpstr>
      <vt:lpstr>Success in Salat!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stand?</vt:lpstr>
      <vt:lpstr>How to Improve?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Rizwan Alladin</dc:creator>
  <cp:lastModifiedBy>Khan, Pervaiz (P.)</cp:lastModifiedBy>
  <cp:revision>97</cp:revision>
  <dcterms:created xsi:type="dcterms:W3CDTF">2015-11-01T03:33:14Z</dcterms:created>
  <dcterms:modified xsi:type="dcterms:W3CDTF">2016-01-01T00:56:49Z</dcterms:modified>
</cp:coreProperties>
</file>